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38"/>
  </p:notesMasterIdLst>
  <p:handoutMasterIdLst>
    <p:handoutMasterId r:id="rId39"/>
  </p:handoutMasterIdLst>
  <p:sldIdLst>
    <p:sldId id="258" r:id="rId2"/>
    <p:sldId id="296" r:id="rId3"/>
    <p:sldId id="295" r:id="rId4"/>
    <p:sldId id="307" r:id="rId5"/>
    <p:sldId id="316" r:id="rId6"/>
    <p:sldId id="318" r:id="rId7"/>
    <p:sldId id="317" r:id="rId8"/>
    <p:sldId id="32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44" r:id="rId25"/>
    <p:sldId id="345" r:id="rId26"/>
    <p:sldId id="322" r:id="rId27"/>
    <p:sldId id="347" r:id="rId28"/>
    <p:sldId id="351" r:id="rId29"/>
    <p:sldId id="352" r:id="rId30"/>
    <p:sldId id="311" r:id="rId31"/>
    <p:sldId id="353" r:id="rId32"/>
    <p:sldId id="355" r:id="rId33"/>
    <p:sldId id="373" r:id="rId34"/>
    <p:sldId id="372" r:id="rId35"/>
    <p:sldId id="350" r:id="rId36"/>
    <p:sldId id="374" r:id="rId37"/>
  </p:sldIdLst>
  <p:sldSz cx="12195175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84" userDrawn="1">
          <p15:clr>
            <a:srgbClr val="A4A3A4"/>
          </p15:clr>
        </p15:guide>
        <p15:guide id="2" orient="horz" pos="698">
          <p15:clr>
            <a:srgbClr val="A4A3A4"/>
          </p15:clr>
        </p15:guide>
        <p15:guide id="3" orient="horz" pos="4150">
          <p15:clr>
            <a:srgbClr val="A4A3A4"/>
          </p15:clr>
        </p15:guide>
        <p15:guide id="4" orient="horz" pos="4032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pos="7488">
          <p15:clr>
            <a:srgbClr val="A4A3A4"/>
          </p15:clr>
        </p15:guide>
        <p15:guide id="8" orient="horz" pos="2304" userDrawn="1">
          <p15:clr>
            <a:srgbClr val="A4A3A4"/>
          </p15:clr>
        </p15:guide>
        <p15:guide id="9" pos="4129" userDrawn="1">
          <p15:clr>
            <a:srgbClr val="A4A3A4"/>
          </p15:clr>
        </p15:guide>
        <p15:guide id="10" pos="1417" userDrawn="1">
          <p15:clr>
            <a:srgbClr val="A4A3A4"/>
          </p15:clr>
        </p15:guide>
        <p15:guide id="11" orient="horz" pos="1440" userDrawn="1">
          <p15:clr>
            <a:srgbClr val="A4A3A4"/>
          </p15:clr>
        </p15:guide>
        <p15:guide id="12" orient="horz" pos="2736" userDrawn="1">
          <p15:clr>
            <a:srgbClr val="A4A3A4"/>
          </p15:clr>
        </p15:guide>
        <p15:guide id="13" orient="horz" pos="1872" userDrawn="1">
          <p15:clr>
            <a:srgbClr val="A4A3A4"/>
          </p15:clr>
        </p15:guide>
        <p15:guide id="14" orient="horz" pos="3168" userDrawn="1">
          <p15:clr>
            <a:srgbClr val="A4A3A4"/>
          </p15:clr>
        </p15:guide>
        <p15:guide id="15" orient="horz" pos="360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ica Hahn" initials="JH" lastIdx="1" clrIdx="0"/>
  <p:cmAuthor id="1" name="Andreas Gute" initials="AG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95"/>
    <a:srgbClr val="40404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4" autoAdjust="0"/>
    <p:restoredTop sz="95396" autoAdjust="0"/>
  </p:normalViewPr>
  <p:slideViewPr>
    <p:cSldViewPr snapToGrid="0" snapToObjects="1" showGuides="1">
      <p:cViewPr>
        <p:scale>
          <a:sx n="80" d="100"/>
          <a:sy n="80" d="100"/>
        </p:scale>
        <p:origin x="-372" y="-168"/>
      </p:cViewPr>
      <p:guideLst>
        <p:guide orient="horz" pos="984"/>
        <p:guide orient="horz" pos="698"/>
        <p:guide orient="horz" pos="4150"/>
        <p:guide orient="horz" pos="4032"/>
        <p:guide orient="horz" pos="864"/>
        <p:guide orient="horz" pos="2304"/>
        <p:guide orient="horz" pos="1440"/>
        <p:guide orient="horz" pos="2736"/>
        <p:guide orient="horz" pos="1872"/>
        <p:guide orient="horz" pos="3168"/>
        <p:guide orient="horz" pos="3600"/>
        <p:guide pos="385"/>
        <p:guide pos="7488"/>
        <p:guide pos="4129"/>
        <p:guide pos="14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C4C21-CC19-4AF2-8794-44080B46D51F}" type="datetimeFigureOut">
              <a:rPr lang="en-US" smtClean="0">
                <a:latin typeface="Verdana" pitchFamily="34" charset="0"/>
              </a:rPr>
              <a:t>8/3/2017</a:t>
            </a:fld>
            <a:endParaRPr lang="en-US" dirty="0">
              <a:latin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34F30-C40F-4519-8868-155FFAED6DB6}" type="slidenum">
              <a:rPr lang="en-US" smtClean="0">
                <a:latin typeface="Verdana" pitchFamily="34" charset="0"/>
              </a:rPr>
              <a:t>‹#›</a:t>
            </a:fld>
            <a:endParaRPr 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42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DE9A3C8-807A-4A75-9A1E-EAE0FB595EC0}" type="datetimeFigureOut">
              <a:rPr lang="de-DE" smtClean="0"/>
              <a:pPr/>
              <a:t>03.08.2017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97C50C0-5230-4755-83E6-EDDFC370350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60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  <p:sp>
        <p:nvSpPr>
          <p:cNvPr id="21508" name="Kopfzeilenplatzhalter 3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 sz="1200" b="0">
                <a:cs typeface="Arial" charset="0"/>
              </a:rPr>
              <a:t>Masterlayout</a:t>
            </a:r>
          </a:p>
        </p:txBody>
      </p:sp>
      <p:sp>
        <p:nvSpPr>
          <p:cNvPr id="21509" name="Datumsplatzhalter 4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fld id="{FF9AAF8E-BC1B-4533-A06B-C4037719CEE4}" type="datetime1">
              <a:rPr lang="de-DE" altLang="de-DE" sz="1200" b="0" smtClean="0">
                <a:cs typeface="Arial" charset="0"/>
              </a:rPr>
              <a:pPr>
                <a:spcBef>
                  <a:spcPct val="0"/>
                </a:spcBef>
              </a:pPr>
              <a:t>03.08.2017</a:t>
            </a:fld>
            <a:endParaRPr lang="de-DE" altLang="de-DE" sz="1200" b="0">
              <a:cs typeface="Arial" charset="0"/>
            </a:endParaRPr>
          </a:p>
        </p:txBody>
      </p:sp>
      <p:sp>
        <p:nvSpPr>
          <p:cNvPr id="21510" name="Fußzeilenplatzhalter 5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 sz="1200" b="0">
                <a:cs typeface="Arial" charset="0"/>
              </a:rPr>
              <a:t>© BIOTRONIK</a:t>
            </a:r>
          </a:p>
        </p:txBody>
      </p:sp>
      <p:sp>
        <p:nvSpPr>
          <p:cNvPr id="21511" name="Foliennummernplatzhalter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fld id="{B61261BA-55FA-427F-8565-8FF0DABCBD8C}" type="slidenum">
              <a:rPr lang="de-DE" altLang="de-DE" sz="1200" b="0" smtClean="0">
                <a:cs typeface="Arial" charset="0"/>
              </a:rPr>
              <a:pPr>
                <a:spcBef>
                  <a:spcPct val="0"/>
                </a:spcBef>
              </a:pPr>
              <a:t>1</a:t>
            </a:fld>
            <a:endParaRPr lang="de-DE" altLang="de-DE" sz="1200" b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126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20-23:</a:t>
            </a:r>
            <a:r>
              <a:rPr lang="en-US" baseline="0" dirty="0"/>
              <a:t> 30s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inkspace</a:t>
            </a:r>
            <a:r>
              <a:rPr lang="en-US" baseline="0" dirty="0"/>
              <a:t> digital-&gt;analog; separate two </a:t>
            </a:r>
            <a:r>
              <a:rPr lang="en-US" baseline="0" dirty="0" err="1"/>
              <a:t>iLP</a:t>
            </a:r>
            <a:r>
              <a:rPr lang="en-US" baseline="0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73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inkspace</a:t>
            </a:r>
            <a:r>
              <a:rPr lang="en-US" baseline="0" dirty="0"/>
              <a:t> digital-&gt;analog; separate two </a:t>
            </a:r>
            <a:r>
              <a:rPr lang="en-US" baseline="0" dirty="0" err="1"/>
              <a:t>iLP</a:t>
            </a:r>
            <a:r>
              <a:rPr lang="en-US" baseline="0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736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786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inkspace</a:t>
            </a:r>
            <a:r>
              <a:rPr lang="en-US" baseline="0" dirty="0"/>
              <a:t> digital-&gt;analog; separate two </a:t>
            </a:r>
            <a:r>
              <a:rPr lang="en-US" baseline="0" dirty="0" err="1"/>
              <a:t>iLP</a:t>
            </a:r>
            <a:r>
              <a:rPr lang="en-US" baseline="0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57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inkspace</a:t>
            </a:r>
            <a:r>
              <a:rPr lang="en-US" baseline="0" dirty="0"/>
              <a:t> digital-&gt;analog; separate two </a:t>
            </a:r>
            <a:r>
              <a:rPr lang="en-US" baseline="0" dirty="0" err="1"/>
              <a:t>iLP</a:t>
            </a:r>
            <a:r>
              <a:rPr lang="en-US" baseline="0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749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397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760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1700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11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73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73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9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33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318653" y="224930"/>
            <a:ext cx="11579053" cy="5428469"/>
          </a:xfrm>
          <a:custGeom>
            <a:avLst/>
            <a:gdLst>
              <a:gd name="connsiteX0" fmla="*/ 9 w 8683625"/>
              <a:gd name="connsiteY0" fmla="*/ 2073784 h 5429250"/>
              <a:gd name="connsiteX1" fmla="*/ 4341813 w 8683625"/>
              <a:gd name="connsiteY1" fmla="*/ 0 h 5429250"/>
              <a:gd name="connsiteX2" fmla="*/ 8683616 w 8683625"/>
              <a:gd name="connsiteY2" fmla="*/ 2073784 h 5429250"/>
              <a:gd name="connsiteX3" fmla="*/ 7025195 w 8683625"/>
              <a:gd name="connsiteY3" fmla="*/ 5429236 h 5429250"/>
              <a:gd name="connsiteX4" fmla="*/ 1658430 w 8683625"/>
              <a:gd name="connsiteY4" fmla="*/ 5429236 h 5429250"/>
              <a:gd name="connsiteX5" fmla="*/ 9 w 8683625"/>
              <a:gd name="connsiteY5" fmla="*/ 2073784 h 5429250"/>
              <a:gd name="connsiteX0" fmla="*/ 0 w 8691102"/>
              <a:gd name="connsiteY0" fmla="*/ 2076137 h 5431589"/>
              <a:gd name="connsiteX1" fmla="*/ 4341804 w 8691102"/>
              <a:gd name="connsiteY1" fmla="*/ 2353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2985050 w 8691102"/>
              <a:gd name="connsiteY4" fmla="*/ 5431589 h 5431589"/>
              <a:gd name="connsiteX5" fmla="*/ 0 w 8691102"/>
              <a:gd name="connsiteY5" fmla="*/ 2076137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0 w 8698598"/>
              <a:gd name="connsiteY5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353998 w 8698598"/>
              <a:gd name="connsiteY5" fmla="*/ 5421871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79834 w 8698598"/>
              <a:gd name="connsiteY6" fmla="*/ 5114572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237231 w 8698598"/>
              <a:gd name="connsiteY6" fmla="*/ 5406881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174116 w 8698598"/>
              <a:gd name="connsiteY5" fmla="*/ 4664868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85186 w 8698598"/>
              <a:gd name="connsiteY4" fmla="*/ 5430795 h 5431589"/>
              <a:gd name="connsiteX5" fmla="*/ 2992546 w 8698598"/>
              <a:gd name="connsiteY5" fmla="*/ 5431589 h 5431589"/>
              <a:gd name="connsiteX6" fmla="*/ 2987926 w 8698598"/>
              <a:gd name="connsiteY6" fmla="*/ 4290114 h 5431589"/>
              <a:gd name="connsiteX7" fmla="*/ 252221 w 8698598"/>
              <a:gd name="connsiteY7" fmla="*/ 4282618 h 5431589"/>
              <a:gd name="connsiteX8" fmla="*/ 237231 w 8698598"/>
              <a:gd name="connsiteY8" fmla="*/ 5406881 h 5431589"/>
              <a:gd name="connsiteX9" fmla="*/ 0 w 8698598"/>
              <a:gd name="connsiteY9" fmla="*/ 5418944 h 5431589"/>
              <a:gd name="connsiteX0" fmla="*/ 0 w 8698598"/>
              <a:gd name="connsiteY0" fmla="*/ 5418944 h 5488739"/>
              <a:gd name="connsiteX1" fmla="*/ 9648 w 8698598"/>
              <a:gd name="connsiteY1" fmla="*/ 9848 h 5488739"/>
              <a:gd name="connsiteX2" fmla="*/ 8698598 w 8698598"/>
              <a:gd name="connsiteY2" fmla="*/ 0 h 5488739"/>
              <a:gd name="connsiteX3" fmla="*/ 8696239 w 8698598"/>
              <a:gd name="connsiteY3" fmla="*/ 5428856 h 5488739"/>
              <a:gd name="connsiteX4" fmla="*/ 2985186 w 8698598"/>
              <a:gd name="connsiteY4" fmla="*/ 5430795 h 5488739"/>
              <a:gd name="connsiteX5" fmla="*/ 3023502 w 8698598"/>
              <a:gd name="connsiteY5" fmla="*/ 5488739 h 5488739"/>
              <a:gd name="connsiteX6" fmla="*/ 2987926 w 8698598"/>
              <a:gd name="connsiteY6" fmla="*/ 4290114 h 5488739"/>
              <a:gd name="connsiteX7" fmla="*/ 252221 w 8698598"/>
              <a:gd name="connsiteY7" fmla="*/ 4282618 h 5488739"/>
              <a:gd name="connsiteX8" fmla="*/ 237231 w 8698598"/>
              <a:gd name="connsiteY8" fmla="*/ 5406881 h 5488739"/>
              <a:gd name="connsiteX9" fmla="*/ 0 w 8698598"/>
              <a:gd name="connsiteY9" fmla="*/ 5418944 h 5488739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28252 w 8698598"/>
              <a:gd name="connsiteY5" fmla="*/ 5231564 h 5430795"/>
              <a:gd name="connsiteX6" fmla="*/ 2987926 w 8698598"/>
              <a:gd name="connsiteY6" fmla="*/ 4290114 h 5430795"/>
              <a:gd name="connsiteX7" fmla="*/ 252221 w 8698598"/>
              <a:gd name="connsiteY7" fmla="*/ 4282618 h 5430795"/>
              <a:gd name="connsiteX8" fmla="*/ 237231 w 8698598"/>
              <a:gd name="connsiteY8" fmla="*/ 5406881 h 5430795"/>
              <a:gd name="connsiteX9" fmla="*/ 0 w 8698598"/>
              <a:gd name="connsiteY9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52221 w 8698598"/>
              <a:gd name="connsiteY6" fmla="*/ 4282618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352234 w 8698598"/>
              <a:gd name="connsiteY6" fmla="*/ 4399299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49137 w 8698598"/>
              <a:gd name="connsiteY7" fmla="*/ 5428312 h 5430795"/>
              <a:gd name="connsiteX8" fmla="*/ 0 w 8698598"/>
              <a:gd name="connsiteY8" fmla="*/ 5418944 h 5430795"/>
              <a:gd name="connsiteX0" fmla="*/ 7065 w 8688994"/>
              <a:gd name="connsiteY0" fmla="*/ 5428469 h 5430795"/>
              <a:gd name="connsiteX1" fmla="*/ 44 w 8688994"/>
              <a:gd name="connsiteY1" fmla="*/ 9848 h 5430795"/>
              <a:gd name="connsiteX2" fmla="*/ 8688994 w 8688994"/>
              <a:gd name="connsiteY2" fmla="*/ 0 h 5430795"/>
              <a:gd name="connsiteX3" fmla="*/ 8686635 w 8688994"/>
              <a:gd name="connsiteY3" fmla="*/ 5428856 h 5430795"/>
              <a:gd name="connsiteX4" fmla="*/ 2975582 w 8688994"/>
              <a:gd name="connsiteY4" fmla="*/ 5430795 h 5430795"/>
              <a:gd name="connsiteX5" fmla="*/ 2978322 w 8688994"/>
              <a:gd name="connsiteY5" fmla="*/ 4290114 h 5430795"/>
              <a:gd name="connsiteX6" fmla="*/ 240236 w 8688994"/>
              <a:gd name="connsiteY6" fmla="*/ 4289761 h 5430795"/>
              <a:gd name="connsiteX7" fmla="*/ 239533 w 8688994"/>
              <a:gd name="connsiteY7" fmla="*/ 5428312 h 5430795"/>
              <a:gd name="connsiteX8" fmla="*/ 7065 w 8688994"/>
              <a:gd name="connsiteY8" fmla="*/ 5428469 h 5430795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28312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2352 w 8684281"/>
              <a:gd name="connsiteY0" fmla="*/ 5435613 h 5435613"/>
              <a:gd name="connsiteX1" fmla="*/ 93 w 8684281"/>
              <a:gd name="connsiteY1" fmla="*/ 9848 h 5435613"/>
              <a:gd name="connsiteX2" fmla="*/ 8684281 w 8684281"/>
              <a:gd name="connsiteY2" fmla="*/ 0 h 5435613"/>
              <a:gd name="connsiteX3" fmla="*/ 8681922 w 8684281"/>
              <a:gd name="connsiteY3" fmla="*/ 5428856 h 5435613"/>
              <a:gd name="connsiteX4" fmla="*/ 2970869 w 8684281"/>
              <a:gd name="connsiteY4" fmla="*/ 5430795 h 5435613"/>
              <a:gd name="connsiteX5" fmla="*/ 2973609 w 8684281"/>
              <a:gd name="connsiteY5" fmla="*/ 4290114 h 5435613"/>
              <a:gd name="connsiteX6" fmla="*/ 235523 w 8684281"/>
              <a:gd name="connsiteY6" fmla="*/ 4289761 h 5435613"/>
              <a:gd name="connsiteX7" fmla="*/ 234820 w 8684281"/>
              <a:gd name="connsiteY7" fmla="*/ 5435456 h 5435613"/>
              <a:gd name="connsiteX8" fmla="*/ 2352 w 8684281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676"/>
              <a:gd name="connsiteY0" fmla="*/ 5425765 h 5425765"/>
              <a:gd name="connsiteX1" fmla="*/ 223 w 8679676"/>
              <a:gd name="connsiteY1" fmla="*/ 0 h 5425765"/>
              <a:gd name="connsiteX2" fmla="*/ 8501055 w 8679676"/>
              <a:gd name="connsiteY2" fmla="*/ 204465 h 5425765"/>
              <a:gd name="connsiteX3" fmla="*/ 8679671 w 8679676"/>
              <a:gd name="connsiteY3" fmla="*/ 5419008 h 5425765"/>
              <a:gd name="connsiteX4" fmla="*/ 2968618 w 8679676"/>
              <a:gd name="connsiteY4" fmla="*/ 5420947 h 5425765"/>
              <a:gd name="connsiteX5" fmla="*/ 2971358 w 8679676"/>
              <a:gd name="connsiteY5" fmla="*/ 4280266 h 5425765"/>
              <a:gd name="connsiteX6" fmla="*/ 233272 w 8679676"/>
              <a:gd name="connsiteY6" fmla="*/ 4279913 h 5425765"/>
              <a:gd name="connsiteX7" fmla="*/ 232569 w 8679676"/>
              <a:gd name="connsiteY7" fmla="*/ 5425608 h 5425765"/>
              <a:gd name="connsiteX8" fmla="*/ 101 w 8679676"/>
              <a:gd name="connsiteY8" fmla="*/ 5425765 h 5425765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65674 h 5465674"/>
              <a:gd name="connsiteX1" fmla="*/ 223 w 8679878"/>
              <a:gd name="connsiteY1" fmla="*/ 39909 h 5465674"/>
              <a:gd name="connsiteX2" fmla="*/ 8679648 w 8679878"/>
              <a:gd name="connsiteY2" fmla="*/ 37205 h 5465674"/>
              <a:gd name="connsiteX3" fmla="*/ 8679671 w 8679878"/>
              <a:gd name="connsiteY3" fmla="*/ 5458917 h 5465674"/>
              <a:gd name="connsiteX4" fmla="*/ 2968618 w 8679878"/>
              <a:gd name="connsiteY4" fmla="*/ 5460856 h 5465674"/>
              <a:gd name="connsiteX5" fmla="*/ 2971358 w 8679878"/>
              <a:gd name="connsiteY5" fmla="*/ 4320175 h 5465674"/>
              <a:gd name="connsiteX6" fmla="*/ 233272 w 8679878"/>
              <a:gd name="connsiteY6" fmla="*/ 4319822 h 5465674"/>
              <a:gd name="connsiteX7" fmla="*/ 232569 w 8679878"/>
              <a:gd name="connsiteY7" fmla="*/ 5465517 h 5465674"/>
              <a:gd name="connsiteX8" fmla="*/ 101 w 8679878"/>
              <a:gd name="connsiteY8" fmla="*/ 5465674 h 5465674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7380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84538"/>
              <a:gd name="connsiteY0" fmla="*/ 5428469 h 5428469"/>
              <a:gd name="connsiteX1" fmla="*/ 223 w 8684538"/>
              <a:gd name="connsiteY1" fmla="*/ 2704 h 5428469"/>
              <a:gd name="connsiteX2" fmla="*/ 8679648 w 8684538"/>
              <a:gd name="connsiteY2" fmla="*/ 0 h 5428469"/>
              <a:gd name="connsiteX3" fmla="*/ 8684433 w 8684538"/>
              <a:gd name="connsiteY3" fmla="*/ 5424094 h 5428469"/>
              <a:gd name="connsiteX4" fmla="*/ 2968618 w 8684538"/>
              <a:gd name="connsiteY4" fmla="*/ 5426033 h 5428469"/>
              <a:gd name="connsiteX5" fmla="*/ 2966595 w 8684538"/>
              <a:gd name="connsiteY5" fmla="*/ 4290113 h 5428469"/>
              <a:gd name="connsiteX6" fmla="*/ 240416 w 8684538"/>
              <a:gd name="connsiteY6" fmla="*/ 4287380 h 5428469"/>
              <a:gd name="connsiteX7" fmla="*/ 239713 w 8684538"/>
              <a:gd name="connsiteY7" fmla="*/ 5428312 h 5428469"/>
              <a:gd name="connsiteX8" fmla="*/ 101 w 8684538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9713 w 8684640"/>
              <a:gd name="connsiteY7" fmla="*/ 5428312 h 5428469"/>
              <a:gd name="connsiteX8" fmla="*/ 101 w 8684640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2570 w 8684640"/>
              <a:gd name="connsiteY7" fmla="*/ 5428312 h 5428469"/>
              <a:gd name="connsiteX8" fmla="*/ 101 w 8684640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33273 w 8684640"/>
              <a:gd name="connsiteY6" fmla="*/ 4287380 h 5428469"/>
              <a:gd name="connsiteX7" fmla="*/ 232570 w 8684640"/>
              <a:gd name="connsiteY7" fmla="*/ 5428312 h 5428469"/>
              <a:gd name="connsiteX8" fmla="*/ 101 w 8684640"/>
              <a:gd name="connsiteY8" fmla="*/ 5428469 h 542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4640" h="5428469">
                <a:moveTo>
                  <a:pt x="101" y="5428469"/>
                </a:moveTo>
                <a:cubicBezTo>
                  <a:pt x="818" y="4873056"/>
                  <a:pt x="-494" y="691467"/>
                  <a:pt x="223" y="2704"/>
                </a:cubicBezTo>
                <a:lnTo>
                  <a:pt x="8684411" y="0"/>
                </a:lnTo>
                <a:cubicBezTo>
                  <a:pt x="8681243" y="1429412"/>
                  <a:pt x="8685612" y="2709666"/>
                  <a:pt x="8684433" y="5424094"/>
                </a:cubicBezTo>
                <a:lnTo>
                  <a:pt x="2968618" y="5426033"/>
                </a:lnTo>
                <a:cubicBezTo>
                  <a:pt x="2969531" y="5045806"/>
                  <a:pt x="2965682" y="4670340"/>
                  <a:pt x="2966595" y="4290113"/>
                </a:cubicBezTo>
                <a:lnTo>
                  <a:pt x="233273" y="4287380"/>
                </a:lnTo>
                <a:cubicBezTo>
                  <a:pt x="233039" y="4666897"/>
                  <a:pt x="232804" y="5048795"/>
                  <a:pt x="232570" y="5428312"/>
                </a:cubicBezTo>
                <a:lnTo>
                  <a:pt x="101" y="542846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624581" y="4509120"/>
            <a:ext cx="3648330" cy="2348880"/>
          </a:xfrm>
        </p:spPr>
        <p:txBody>
          <a:bodyPr lIns="108000" tIns="126000" rIns="144000" bIns="108000" anchor="t" anchorCtr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</a:t>
            </a:r>
            <a:br>
              <a:rPr lang="de-DE" dirty="0"/>
            </a:br>
            <a:r>
              <a:rPr lang="de-DE" dirty="0"/>
              <a:t>Klicken bearbeiten</a:t>
            </a:r>
            <a:br>
              <a:rPr lang="de-DE" dirty="0"/>
            </a:b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>
          <a:xfrm>
            <a:off x="4322701" y="5883621"/>
            <a:ext cx="7575005" cy="487199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>
          <a:xfrm>
            <a:off x="4322700" y="5689221"/>
            <a:ext cx="480125" cy="216000"/>
          </a:xfrm>
        </p:spPr>
        <p:txBody>
          <a:bodyPr/>
          <a:lstStyle>
            <a:lvl4pPr>
              <a:defRPr>
                <a:solidFill>
                  <a:schemeClr val="bg1"/>
                </a:solidFill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720188" y="835200"/>
            <a:ext cx="11177310" cy="928800"/>
          </a:xfrm>
        </p:spPr>
        <p:txBody>
          <a:bodyPr lIns="0" tIns="0" rIns="0" bIns="0" anchor="b" anchorCtr="0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 bwMode="gray">
          <a:xfrm>
            <a:off x="-7284" y="2293516"/>
            <a:ext cx="11908638" cy="3359152"/>
          </a:xfrm>
          <a:custGeom>
            <a:avLst/>
            <a:gdLst>
              <a:gd name="connsiteX0" fmla="*/ 9 w 8683625"/>
              <a:gd name="connsiteY0" fmla="*/ 2073784 h 5429250"/>
              <a:gd name="connsiteX1" fmla="*/ 4341813 w 8683625"/>
              <a:gd name="connsiteY1" fmla="*/ 0 h 5429250"/>
              <a:gd name="connsiteX2" fmla="*/ 8683616 w 8683625"/>
              <a:gd name="connsiteY2" fmla="*/ 2073784 h 5429250"/>
              <a:gd name="connsiteX3" fmla="*/ 7025195 w 8683625"/>
              <a:gd name="connsiteY3" fmla="*/ 5429236 h 5429250"/>
              <a:gd name="connsiteX4" fmla="*/ 1658430 w 8683625"/>
              <a:gd name="connsiteY4" fmla="*/ 5429236 h 5429250"/>
              <a:gd name="connsiteX5" fmla="*/ 9 w 8683625"/>
              <a:gd name="connsiteY5" fmla="*/ 2073784 h 5429250"/>
              <a:gd name="connsiteX0" fmla="*/ 0 w 8691102"/>
              <a:gd name="connsiteY0" fmla="*/ 2076137 h 5431589"/>
              <a:gd name="connsiteX1" fmla="*/ 4341804 w 8691102"/>
              <a:gd name="connsiteY1" fmla="*/ 2353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2985050 w 8691102"/>
              <a:gd name="connsiteY4" fmla="*/ 5431589 h 5431589"/>
              <a:gd name="connsiteX5" fmla="*/ 0 w 8691102"/>
              <a:gd name="connsiteY5" fmla="*/ 2076137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0 w 8698598"/>
              <a:gd name="connsiteY5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353998 w 8698598"/>
              <a:gd name="connsiteY5" fmla="*/ 5421871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79834 w 8698598"/>
              <a:gd name="connsiteY6" fmla="*/ 5114572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237231 w 8698598"/>
              <a:gd name="connsiteY6" fmla="*/ 5406881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174116 w 8698598"/>
              <a:gd name="connsiteY5" fmla="*/ 4664868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85186 w 8698598"/>
              <a:gd name="connsiteY4" fmla="*/ 5430795 h 5431589"/>
              <a:gd name="connsiteX5" fmla="*/ 2992546 w 8698598"/>
              <a:gd name="connsiteY5" fmla="*/ 5431589 h 5431589"/>
              <a:gd name="connsiteX6" fmla="*/ 2987926 w 8698598"/>
              <a:gd name="connsiteY6" fmla="*/ 4290114 h 5431589"/>
              <a:gd name="connsiteX7" fmla="*/ 252221 w 8698598"/>
              <a:gd name="connsiteY7" fmla="*/ 4282618 h 5431589"/>
              <a:gd name="connsiteX8" fmla="*/ 237231 w 8698598"/>
              <a:gd name="connsiteY8" fmla="*/ 5406881 h 5431589"/>
              <a:gd name="connsiteX9" fmla="*/ 0 w 8698598"/>
              <a:gd name="connsiteY9" fmla="*/ 5418944 h 5431589"/>
              <a:gd name="connsiteX0" fmla="*/ 0 w 8698598"/>
              <a:gd name="connsiteY0" fmla="*/ 5418944 h 5488739"/>
              <a:gd name="connsiteX1" fmla="*/ 9648 w 8698598"/>
              <a:gd name="connsiteY1" fmla="*/ 9848 h 5488739"/>
              <a:gd name="connsiteX2" fmla="*/ 8698598 w 8698598"/>
              <a:gd name="connsiteY2" fmla="*/ 0 h 5488739"/>
              <a:gd name="connsiteX3" fmla="*/ 8696239 w 8698598"/>
              <a:gd name="connsiteY3" fmla="*/ 5428856 h 5488739"/>
              <a:gd name="connsiteX4" fmla="*/ 2985186 w 8698598"/>
              <a:gd name="connsiteY4" fmla="*/ 5430795 h 5488739"/>
              <a:gd name="connsiteX5" fmla="*/ 3023502 w 8698598"/>
              <a:gd name="connsiteY5" fmla="*/ 5488739 h 5488739"/>
              <a:gd name="connsiteX6" fmla="*/ 2987926 w 8698598"/>
              <a:gd name="connsiteY6" fmla="*/ 4290114 h 5488739"/>
              <a:gd name="connsiteX7" fmla="*/ 252221 w 8698598"/>
              <a:gd name="connsiteY7" fmla="*/ 4282618 h 5488739"/>
              <a:gd name="connsiteX8" fmla="*/ 237231 w 8698598"/>
              <a:gd name="connsiteY8" fmla="*/ 5406881 h 5488739"/>
              <a:gd name="connsiteX9" fmla="*/ 0 w 8698598"/>
              <a:gd name="connsiteY9" fmla="*/ 5418944 h 5488739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28252 w 8698598"/>
              <a:gd name="connsiteY5" fmla="*/ 5231564 h 5430795"/>
              <a:gd name="connsiteX6" fmla="*/ 2987926 w 8698598"/>
              <a:gd name="connsiteY6" fmla="*/ 4290114 h 5430795"/>
              <a:gd name="connsiteX7" fmla="*/ 252221 w 8698598"/>
              <a:gd name="connsiteY7" fmla="*/ 4282618 h 5430795"/>
              <a:gd name="connsiteX8" fmla="*/ 237231 w 8698598"/>
              <a:gd name="connsiteY8" fmla="*/ 5406881 h 5430795"/>
              <a:gd name="connsiteX9" fmla="*/ 0 w 8698598"/>
              <a:gd name="connsiteY9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52221 w 8698598"/>
              <a:gd name="connsiteY6" fmla="*/ 4282618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352234 w 8698598"/>
              <a:gd name="connsiteY6" fmla="*/ 4399299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49137 w 8698598"/>
              <a:gd name="connsiteY7" fmla="*/ 5428312 h 5430795"/>
              <a:gd name="connsiteX8" fmla="*/ 0 w 8698598"/>
              <a:gd name="connsiteY8" fmla="*/ 5418944 h 5430795"/>
              <a:gd name="connsiteX0" fmla="*/ 7065 w 8688994"/>
              <a:gd name="connsiteY0" fmla="*/ 5428469 h 5430795"/>
              <a:gd name="connsiteX1" fmla="*/ 44 w 8688994"/>
              <a:gd name="connsiteY1" fmla="*/ 9848 h 5430795"/>
              <a:gd name="connsiteX2" fmla="*/ 8688994 w 8688994"/>
              <a:gd name="connsiteY2" fmla="*/ 0 h 5430795"/>
              <a:gd name="connsiteX3" fmla="*/ 8686635 w 8688994"/>
              <a:gd name="connsiteY3" fmla="*/ 5428856 h 5430795"/>
              <a:gd name="connsiteX4" fmla="*/ 2975582 w 8688994"/>
              <a:gd name="connsiteY4" fmla="*/ 5430795 h 5430795"/>
              <a:gd name="connsiteX5" fmla="*/ 2978322 w 8688994"/>
              <a:gd name="connsiteY5" fmla="*/ 4290114 h 5430795"/>
              <a:gd name="connsiteX6" fmla="*/ 240236 w 8688994"/>
              <a:gd name="connsiteY6" fmla="*/ 4289761 h 5430795"/>
              <a:gd name="connsiteX7" fmla="*/ 239533 w 8688994"/>
              <a:gd name="connsiteY7" fmla="*/ 5428312 h 5430795"/>
              <a:gd name="connsiteX8" fmla="*/ 7065 w 8688994"/>
              <a:gd name="connsiteY8" fmla="*/ 5428469 h 5430795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28312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2352 w 8684281"/>
              <a:gd name="connsiteY0" fmla="*/ 5435613 h 5435613"/>
              <a:gd name="connsiteX1" fmla="*/ 93 w 8684281"/>
              <a:gd name="connsiteY1" fmla="*/ 9848 h 5435613"/>
              <a:gd name="connsiteX2" fmla="*/ 8684281 w 8684281"/>
              <a:gd name="connsiteY2" fmla="*/ 0 h 5435613"/>
              <a:gd name="connsiteX3" fmla="*/ 8681922 w 8684281"/>
              <a:gd name="connsiteY3" fmla="*/ 5428856 h 5435613"/>
              <a:gd name="connsiteX4" fmla="*/ 2970869 w 8684281"/>
              <a:gd name="connsiteY4" fmla="*/ 5430795 h 5435613"/>
              <a:gd name="connsiteX5" fmla="*/ 2973609 w 8684281"/>
              <a:gd name="connsiteY5" fmla="*/ 4290114 h 5435613"/>
              <a:gd name="connsiteX6" fmla="*/ 235523 w 8684281"/>
              <a:gd name="connsiteY6" fmla="*/ 4289761 h 5435613"/>
              <a:gd name="connsiteX7" fmla="*/ 234820 w 8684281"/>
              <a:gd name="connsiteY7" fmla="*/ 5435456 h 5435613"/>
              <a:gd name="connsiteX8" fmla="*/ 2352 w 8684281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676"/>
              <a:gd name="connsiteY0" fmla="*/ 5425765 h 5425765"/>
              <a:gd name="connsiteX1" fmla="*/ 223 w 8679676"/>
              <a:gd name="connsiteY1" fmla="*/ 0 h 5425765"/>
              <a:gd name="connsiteX2" fmla="*/ 8501055 w 8679676"/>
              <a:gd name="connsiteY2" fmla="*/ 204465 h 5425765"/>
              <a:gd name="connsiteX3" fmla="*/ 8679671 w 8679676"/>
              <a:gd name="connsiteY3" fmla="*/ 5419008 h 5425765"/>
              <a:gd name="connsiteX4" fmla="*/ 2968618 w 8679676"/>
              <a:gd name="connsiteY4" fmla="*/ 5420947 h 5425765"/>
              <a:gd name="connsiteX5" fmla="*/ 2971358 w 8679676"/>
              <a:gd name="connsiteY5" fmla="*/ 4280266 h 5425765"/>
              <a:gd name="connsiteX6" fmla="*/ 233272 w 8679676"/>
              <a:gd name="connsiteY6" fmla="*/ 4279913 h 5425765"/>
              <a:gd name="connsiteX7" fmla="*/ 232569 w 8679676"/>
              <a:gd name="connsiteY7" fmla="*/ 5425608 h 5425765"/>
              <a:gd name="connsiteX8" fmla="*/ 101 w 8679676"/>
              <a:gd name="connsiteY8" fmla="*/ 5425765 h 5425765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65674 h 5465674"/>
              <a:gd name="connsiteX1" fmla="*/ 223 w 8679878"/>
              <a:gd name="connsiteY1" fmla="*/ 39909 h 5465674"/>
              <a:gd name="connsiteX2" fmla="*/ 8679648 w 8679878"/>
              <a:gd name="connsiteY2" fmla="*/ 37205 h 5465674"/>
              <a:gd name="connsiteX3" fmla="*/ 8679671 w 8679878"/>
              <a:gd name="connsiteY3" fmla="*/ 5458917 h 5465674"/>
              <a:gd name="connsiteX4" fmla="*/ 2968618 w 8679878"/>
              <a:gd name="connsiteY4" fmla="*/ 5460856 h 5465674"/>
              <a:gd name="connsiteX5" fmla="*/ 2971358 w 8679878"/>
              <a:gd name="connsiteY5" fmla="*/ 4320175 h 5465674"/>
              <a:gd name="connsiteX6" fmla="*/ 233272 w 8679878"/>
              <a:gd name="connsiteY6" fmla="*/ 4319822 h 5465674"/>
              <a:gd name="connsiteX7" fmla="*/ 232569 w 8679878"/>
              <a:gd name="connsiteY7" fmla="*/ 5465517 h 5465674"/>
              <a:gd name="connsiteX8" fmla="*/ 101 w 8679878"/>
              <a:gd name="connsiteY8" fmla="*/ 5465674 h 5465674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7380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84538"/>
              <a:gd name="connsiteY0" fmla="*/ 5428469 h 5428469"/>
              <a:gd name="connsiteX1" fmla="*/ 223 w 8684538"/>
              <a:gd name="connsiteY1" fmla="*/ 2704 h 5428469"/>
              <a:gd name="connsiteX2" fmla="*/ 8679648 w 8684538"/>
              <a:gd name="connsiteY2" fmla="*/ 0 h 5428469"/>
              <a:gd name="connsiteX3" fmla="*/ 8684433 w 8684538"/>
              <a:gd name="connsiteY3" fmla="*/ 5424094 h 5428469"/>
              <a:gd name="connsiteX4" fmla="*/ 2968618 w 8684538"/>
              <a:gd name="connsiteY4" fmla="*/ 5426033 h 5428469"/>
              <a:gd name="connsiteX5" fmla="*/ 2966595 w 8684538"/>
              <a:gd name="connsiteY5" fmla="*/ 4290113 h 5428469"/>
              <a:gd name="connsiteX6" fmla="*/ 240416 w 8684538"/>
              <a:gd name="connsiteY6" fmla="*/ 4287380 h 5428469"/>
              <a:gd name="connsiteX7" fmla="*/ 239713 w 8684538"/>
              <a:gd name="connsiteY7" fmla="*/ 5428312 h 5428469"/>
              <a:gd name="connsiteX8" fmla="*/ 101 w 8684538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9713 w 8684640"/>
              <a:gd name="connsiteY7" fmla="*/ 5428312 h 5428469"/>
              <a:gd name="connsiteX8" fmla="*/ 101 w 8684640"/>
              <a:gd name="connsiteY8" fmla="*/ 5428469 h 5428469"/>
              <a:gd name="connsiteX0" fmla="*/ 101 w 8691907"/>
              <a:gd name="connsiteY0" fmla="*/ 5425765 h 5425765"/>
              <a:gd name="connsiteX1" fmla="*/ 223 w 8691907"/>
              <a:gd name="connsiteY1" fmla="*/ 0 h 5425765"/>
              <a:gd name="connsiteX2" fmla="*/ 8691907 w 8691907"/>
              <a:gd name="connsiteY2" fmla="*/ 2073434 h 5425765"/>
              <a:gd name="connsiteX3" fmla="*/ 8684433 w 8691907"/>
              <a:gd name="connsiteY3" fmla="*/ 5421390 h 5425765"/>
              <a:gd name="connsiteX4" fmla="*/ 2968618 w 8691907"/>
              <a:gd name="connsiteY4" fmla="*/ 5423329 h 5425765"/>
              <a:gd name="connsiteX5" fmla="*/ 2966595 w 8691907"/>
              <a:gd name="connsiteY5" fmla="*/ 4287409 h 5425765"/>
              <a:gd name="connsiteX6" fmla="*/ 240416 w 8691907"/>
              <a:gd name="connsiteY6" fmla="*/ 4284676 h 5425765"/>
              <a:gd name="connsiteX7" fmla="*/ 239713 w 8691907"/>
              <a:gd name="connsiteY7" fmla="*/ 5425608 h 5425765"/>
              <a:gd name="connsiteX8" fmla="*/ 101 w 8691907"/>
              <a:gd name="connsiteY8" fmla="*/ 5425765 h 5425765"/>
              <a:gd name="connsiteX0" fmla="*/ 239721 w 8931527"/>
              <a:gd name="connsiteY0" fmla="*/ 3352331 h 3352331"/>
              <a:gd name="connsiteX1" fmla="*/ 1 w 8931527"/>
              <a:gd name="connsiteY1" fmla="*/ 2704 h 3352331"/>
              <a:gd name="connsiteX2" fmla="*/ 8931527 w 8931527"/>
              <a:gd name="connsiteY2" fmla="*/ 0 h 3352331"/>
              <a:gd name="connsiteX3" fmla="*/ 8924053 w 8931527"/>
              <a:gd name="connsiteY3" fmla="*/ 3347956 h 3352331"/>
              <a:gd name="connsiteX4" fmla="*/ 3208238 w 8931527"/>
              <a:gd name="connsiteY4" fmla="*/ 3349895 h 3352331"/>
              <a:gd name="connsiteX5" fmla="*/ 3206215 w 8931527"/>
              <a:gd name="connsiteY5" fmla="*/ 2213975 h 3352331"/>
              <a:gd name="connsiteX6" fmla="*/ 480036 w 8931527"/>
              <a:gd name="connsiteY6" fmla="*/ 2211242 h 3352331"/>
              <a:gd name="connsiteX7" fmla="*/ 479333 w 8931527"/>
              <a:gd name="connsiteY7" fmla="*/ 3352174 h 3352331"/>
              <a:gd name="connsiteX8" fmla="*/ 239721 w 8931527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2001"/>
              <a:gd name="connsiteY0" fmla="*/ 3354712 h 3354712"/>
              <a:gd name="connsiteX1" fmla="*/ 475 w 8932001"/>
              <a:gd name="connsiteY1" fmla="*/ 2704 h 3354712"/>
              <a:gd name="connsiteX2" fmla="*/ 8932001 w 8932001"/>
              <a:gd name="connsiteY2" fmla="*/ 0 h 3354712"/>
              <a:gd name="connsiteX3" fmla="*/ 8924527 w 8932001"/>
              <a:gd name="connsiteY3" fmla="*/ 3347956 h 3354712"/>
              <a:gd name="connsiteX4" fmla="*/ 3208712 w 8932001"/>
              <a:gd name="connsiteY4" fmla="*/ 3349895 h 3354712"/>
              <a:gd name="connsiteX5" fmla="*/ 3206689 w 8932001"/>
              <a:gd name="connsiteY5" fmla="*/ 2213975 h 3354712"/>
              <a:gd name="connsiteX6" fmla="*/ 480510 w 8932001"/>
              <a:gd name="connsiteY6" fmla="*/ 2211242 h 3354712"/>
              <a:gd name="connsiteX7" fmla="*/ 479807 w 8932001"/>
              <a:gd name="connsiteY7" fmla="*/ 3352174 h 3354712"/>
              <a:gd name="connsiteX8" fmla="*/ 0 w 8932001"/>
              <a:gd name="connsiteY8" fmla="*/ 3354712 h 3354712"/>
              <a:gd name="connsiteX0" fmla="*/ 0 w 8927239"/>
              <a:gd name="connsiteY0" fmla="*/ 3352331 h 3352331"/>
              <a:gd name="connsiteX1" fmla="*/ 475 w 8927239"/>
              <a:gd name="connsiteY1" fmla="*/ 323 h 3352331"/>
              <a:gd name="connsiteX2" fmla="*/ 8927239 w 8927239"/>
              <a:gd name="connsiteY2" fmla="*/ 0 h 3352331"/>
              <a:gd name="connsiteX3" fmla="*/ 8924527 w 8927239"/>
              <a:gd name="connsiteY3" fmla="*/ 3345575 h 3352331"/>
              <a:gd name="connsiteX4" fmla="*/ 3208712 w 8927239"/>
              <a:gd name="connsiteY4" fmla="*/ 3347514 h 3352331"/>
              <a:gd name="connsiteX5" fmla="*/ 3206689 w 8927239"/>
              <a:gd name="connsiteY5" fmla="*/ 2211594 h 3352331"/>
              <a:gd name="connsiteX6" fmla="*/ 480510 w 8927239"/>
              <a:gd name="connsiteY6" fmla="*/ 2208861 h 3352331"/>
              <a:gd name="connsiteX7" fmla="*/ 479807 w 8927239"/>
              <a:gd name="connsiteY7" fmla="*/ 3349793 h 3352331"/>
              <a:gd name="connsiteX8" fmla="*/ 0 w 8927239"/>
              <a:gd name="connsiteY8" fmla="*/ 3352331 h 3352331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6821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2424 w 8929153"/>
              <a:gd name="connsiteY6" fmla="*/ 2215682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2424 w 8929153"/>
              <a:gd name="connsiteY6" fmla="*/ 2215682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3 w 8929153"/>
              <a:gd name="connsiteY6" fmla="*/ 2218064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0446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0446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5208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5208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5208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7663 w 8929153"/>
              <a:gd name="connsiteY6" fmla="*/ 2225207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2900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7663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9153" h="3359152">
                <a:moveTo>
                  <a:pt x="1914" y="3359152"/>
                </a:moveTo>
                <a:cubicBezTo>
                  <a:pt x="2072" y="2241816"/>
                  <a:pt x="-150" y="1117336"/>
                  <a:pt x="8" y="0"/>
                </a:cubicBezTo>
                <a:lnTo>
                  <a:pt x="8929153" y="2058"/>
                </a:lnTo>
                <a:cubicBezTo>
                  <a:pt x="8925985" y="1431470"/>
                  <a:pt x="8927620" y="637968"/>
                  <a:pt x="8926441" y="3352396"/>
                </a:cubicBezTo>
                <a:lnTo>
                  <a:pt x="3210626" y="3354335"/>
                </a:lnTo>
                <a:cubicBezTo>
                  <a:pt x="3211539" y="2974108"/>
                  <a:pt x="3207690" y="2598642"/>
                  <a:pt x="3208603" y="2218415"/>
                </a:cubicBezTo>
                <a:lnTo>
                  <a:pt x="477663" y="2218064"/>
                </a:lnTo>
                <a:cubicBezTo>
                  <a:pt x="477429" y="2597581"/>
                  <a:pt x="477193" y="2979479"/>
                  <a:pt x="476959" y="3358996"/>
                </a:cubicBezTo>
                <a:lnTo>
                  <a:pt x="1914" y="3359152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 bwMode="gray">
          <a:xfrm>
            <a:off x="624163" y="4510800"/>
            <a:ext cx="3648950" cy="2350800"/>
          </a:xfrm>
        </p:spPr>
        <p:txBody>
          <a:bodyPr lIns="108000" tIns="126000" rIns="144000" bIns="10800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3"/>
          </p:nvPr>
        </p:nvSpPr>
        <p:spPr bwMode="gray">
          <a:xfrm>
            <a:off x="720188" y="475200"/>
            <a:ext cx="5377400" cy="3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all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400" b="0" cap="all" baseline="0">
                <a:solidFill>
                  <a:schemeClr val="bg2"/>
                </a:solidFill>
              </a:defRPr>
            </a:lvl2pPr>
            <a:lvl3pPr marL="0" indent="0">
              <a:buNone/>
              <a:defRPr sz="1400" b="0" cap="all" baseline="0">
                <a:solidFill>
                  <a:schemeClr val="bg2"/>
                </a:solidFill>
              </a:defRPr>
            </a:lvl3pPr>
            <a:lvl4pPr marL="0" indent="0">
              <a:buNone/>
              <a:defRPr sz="1400" b="0" cap="all" baseline="0">
                <a:solidFill>
                  <a:schemeClr val="bg2"/>
                </a:solidFill>
              </a:defRPr>
            </a:lvl4pPr>
            <a:lvl5pPr marL="0" indent="0">
              <a:buNone/>
              <a:defRPr sz="1400" b="0" cap="all" baseline="0">
                <a:solidFill>
                  <a:schemeClr val="bg2"/>
                </a:solidFill>
              </a:defRPr>
            </a:lvl5pPr>
            <a:lvl6pPr marL="0" indent="0">
              <a:buNone/>
              <a:defRPr sz="1400" cap="all" baseline="0">
                <a:solidFill>
                  <a:schemeClr val="bg2"/>
                </a:solidFill>
              </a:defRPr>
            </a:lvl6pPr>
            <a:lvl7pPr marL="0" indent="0">
              <a:buNone/>
              <a:defRPr sz="1400" cap="all" baseline="0">
                <a:solidFill>
                  <a:schemeClr val="bg2"/>
                </a:solidFill>
              </a:defRPr>
            </a:lvl7pPr>
            <a:lvl8pPr marL="0" indent="0">
              <a:buNone/>
              <a:defRPr sz="1400" cap="all" baseline="0">
                <a:solidFill>
                  <a:schemeClr val="bg2"/>
                </a:solidFill>
              </a:defRPr>
            </a:lvl8pPr>
            <a:lvl9pPr marL="0" indent="0">
              <a:buNone/>
              <a:defRPr sz="1400" cap="all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>
          <a:xfrm>
            <a:off x="4322700" y="5882263"/>
            <a:ext cx="7580299" cy="503547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>
          <a:xfrm>
            <a:off x="4322700" y="5687863"/>
            <a:ext cx="480125" cy="216000"/>
          </a:xfrm>
        </p:spPr>
        <p:txBody>
          <a:bodyPr/>
          <a:lstStyle>
            <a:lvl4pPr>
              <a:defRPr>
                <a:solidFill>
                  <a:schemeClr val="bg1"/>
                </a:solidFill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624163" y="6624000"/>
            <a:ext cx="9218816" cy="216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7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624162" y="1518122"/>
            <a:ext cx="11268534" cy="553998"/>
          </a:xfrm>
        </p:spPr>
        <p:txBody>
          <a:bodyPr>
            <a:spAutoFit/>
          </a:bodyPr>
          <a:lstStyle>
            <a:lvl1pPr marL="27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4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5pPr>
            <a:lvl6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6pPr>
            <a:lvl7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7pPr>
            <a:lvl8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8pPr>
            <a:lvl9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2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624162" y="1518122"/>
            <a:ext cx="11268534" cy="553998"/>
          </a:xfrm>
        </p:spPr>
        <p:txBody>
          <a:bodyPr>
            <a:spAutoFit/>
          </a:bodyPr>
          <a:lstStyle>
            <a:lvl1pPr marL="27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70000" indent="-27000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>
              <a:lnSpc>
                <a:spcPct val="200000"/>
              </a:lnSpc>
              <a:buClr>
                <a:schemeClr val="tx1"/>
              </a:buClr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5pPr>
            <a:lvl6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6pPr>
            <a:lvl7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7pPr>
            <a:lvl8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8pPr>
            <a:lvl9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624163" y="1705550"/>
            <a:ext cx="5473425" cy="43200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 bwMode="gray">
          <a:xfrm>
            <a:off x="6419271" y="1763150"/>
            <a:ext cx="5473425" cy="42624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algn="ctr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4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058396" y="1719836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624162" y="1762837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5"/>
          </p:nvPr>
        </p:nvSpPr>
        <p:spPr bwMode="gray">
          <a:xfrm>
            <a:off x="3058396" y="2848119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6"/>
          </p:nvPr>
        </p:nvSpPr>
        <p:spPr bwMode="gray">
          <a:xfrm>
            <a:off x="624162" y="2893180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7"/>
          </p:nvPr>
        </p:nvSpPr>
        <p:spPr bwMode="gray">
          <a:xfrm>
            <a:off x="3058396" y="3978783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8"/>
          </p:nvPr>
        </p:nvSpPr>
        <p:spPr bwMode="gray">
          <a:xfrm>
            <a:off x="624162" y="4023523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9"/>
          </p:nvPr>
        </p:nvSpPr>
        <p:spPr bwMode="gray">
          <a:xfrm>
            <a:off x="3058396" y="5107067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20"/>
          </p:nvPr>
        </p:nvSpPr>
        <p:spPr bwMode="gray">
          <a:xfrm>
            <a:off x="624162" y="5153867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6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gre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70000" indent="-270000">
              <a:buClr>
                <a:schemeClr val="tx1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1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8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476250" y="6624000"/>
            <a:ext cx="9864000" cy="216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>
                <a:solidFill>
                  <a:srgbClr val="666666"/>
                </a:solidFill>
              </a:rPr>
              <a:pPr lvl="2"/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603538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30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624162" y="106321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24162" y="1705550"/>
            <a:ext cx="11268534" cy="2769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624163" y="6624000"/>
            <a:ext cx="92184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624163" y="6429600"/>
            <a:ext cx="480125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0556225" y="6436785"/>
            <a:ext cx="1404000" cy="2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6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0" indent="0" algn="l" defTabSz="914400" rtl="0" eaLnBrk="1" latinLnBrk="0" hangingPunct="1">
        <a:spcBef>
          <a:spcPts val="400"/>
        </a:spcBef>
        <a:buFont typeface="Arial" panose="020B0604020202020204" pitchFamily="34" charset="0"/>
        <a:buNone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27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54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1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9.png"/><Relationship Id="rId3" Type="http://schemas.openxmlformats.org/officeDocument/2006/relationships/image" Target="../media/image3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3" Type="http://schemas.openxmlformats.org/officeDocument/2006/relationships/image" Target="../media/image33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4.png"/><Relationship Id="rId3" Type="http://schemas.openxmlformats.org/officeDocument/2006/relationships/image" Target="../media/image33.png"/><Relationship Id="rId21" Type="http://schemas.openxmlformats.org/officeDocument/2006/relationships/image" Target="../media/image36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4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0.png"/><Relationship Id="rId3" Type="http://schemas.openxmlformats.org/officeDocument/2006/relationships/image" Target="../media/image33.png"/><Relationship Id="rId21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2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39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39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24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23" Type="http://schemas.openxmlformats.org/officeDocument/2006/relationships/image" Target="../media/image47.png"/><Relationship Id="rId19" Type="http://schemas.openxmlformats.org/officeDocument/2006/relationships/image" Target="../media/image28.png"/><Relationship Id="rId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39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23" Type="http://schemas.openxmlformats.org/officeDocument/2006/relationships/image" Target="../media/image28.png"/><Relationship Id="rId19" Type="http://schemas.openxmlformats.org/officeDocument/2006/relationships/image" Target="../media/image50.png"/><Relationship Id="rId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" Type="http://schemas.openxmlformats.org/officeDocument/2006/relationships/image" Target="../media/image33.png"/><Relationship Id="rId21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24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4.svg"/><Relationship Id="rId23" Type="http://schemas.openxmlformats.org/officeDocument/2006/relationships/image" Target="../media/image36.png"/><Relationship Id="rId19" Type="http://schemas.openxmlformats.org/officeDocument/2006/relationships/image" Target="../media/image50.png"/><Relationship Id="rId4" Type="http://schemas.openxmlformats.org/officeDocument/2006/relationships/image" Target="../media/image32.png"/><Relationship Id="rId22" Type="http://schemas.openxmlformats.org/officeDocument/2006/relationships/image" Target="../media/image39.png"/><Relationship Id="rId27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A Modem Testbed for Body Area Network (BAN) Communication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gray">
          <a:xfrm>
            <a:off x="682738" y="4477433"/>
            <a:ext cx="3648950" cy="3457680"/>
          </a:xfrm>
        </p:spPr>
        <p:txBody>
          <a:bodyPr/>
          <a:lstStyle/>
          <a:p>
            <a:r>
              <a:rPr lang="en-US" dirty="0"/>
              <a:t>Internship wrap-up presentation</a:t>
            </a:r>
          </a:p>
          <a:p>
            <a:pPr lvl="3"/>
            <a:r>
              <a:rPr lang="en-US" sz="1400" dirty="0" err="1"/>
              <a:t>Yifang</a:t>
            </a:r>
            <a:r>
              <a:rPr lang="en-US" sz="1400" dirty="0"/>
              <a:t> Chen</a:t>
            </a:r>
          </a:p>
          <a:p>
            <a:endParaRPr lang="en-US" sz="1200" dirty="0"/>
          </a:p>
          <a:p>
            <a:r>
              <a:rPr lang="en-US" sz="1200" dirty="0"/>
              <a:t>Mentor: Brian </a:t>
            </a:r>
            <a:r>
              <a:rPr lang="en-US" sz="1200" dirty="0" err="1"/>
              <a:t>Taff</a:t>
            </a:r>
            <a:endParaRPr lang="en-US" sz="1200" dirty="0"/>
          </a:p>
          <a:p>
            <a:r>
              <a:rPr lang="en-US" sz="1200" dirty="0"/>
              <a:t>8-Aug-2017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Feb 9</a:t>
            </a:r>
            <a:r>
              <a:rPr lang="en-US" sz="1200" baseline="30000" dirty="0"/>
              <a:t>th</a:t>
            </a:r>
            <a:r>
              <a:rPr lang="en-US" sz="1200" dirty="0"/>
              <a:t>, 2017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BIOTRONIK // CRM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b="12515"/>
          <a:stretch>
            <a:fillRect/>
          </a:stretch>
        </p:blipFill>
        <p:spPr bwMode="gray"/>
      </p:pic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pPr lvl="3"/>
            <a:fld id="{8D7026E9-6606-4B7C-9DC5-0640007BDBAE}" type="slidenum">
              <a:rPr lang="en-US" smtClean="0"/>
              <a:pPr lvl="3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861" y="1244868"/>
            <a:ext cx="11342806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6252080" y="2032470"/>
            <a:ext cx="626454" cy="2157808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8F9BD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5568462"/>
            <a:ext cx="1041138" cy="10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661047" y="1675417"/>
            <a:ext cx="7016202" cy="1346035"/>
            <a:chOff x="2661047" y="1675417"/>
            <a:chExt cx="7016202" cy="134603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05"/>
            <a:stretch/>
          </p:blipFill>
          <p:spPr bwMode="auto">
            <a:xfrm>
              <a:off x="2661047" y="1675417"/>
              <a:ext cx="7016202" cy="134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091263" y="1781605"/>
              <a:ext cx="2395140" cy="9615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45565" y="1739311"/>
              <a:ext cx="1940888" cy="10038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69332" y="1681317"/>
            <a:ext cx="207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300"/>
                </a:solidFill>
              </a:rPr>
              <a:t>Receiver NOT prepared </a:t>
            </a:r>
            <a:r>
              <a:rPr lang="en-US" sz="1400" b="1" dirty="0">
                <a:solidFill>
                  <a:srgbClr val="FF7300"/>
                </a:solidFill>
              </a:rPr>
              <a:t>for sudden jump from noise to message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6168" y="2962936"/>
            <a:ext cx="259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Fill empty interval with 101010… preamble sequence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2010" y="1449204"/>
            <a:ext cx="235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F9BD3"/>
                </a:solidFill>
              </a:rPr>
              <a:t>Access code + “</a:t>
            </a:r>
            <a:r>
              <a:rPr lang="en-US" sz="1200" dirty="0" err="1">
                <a:solidFill>
                  <a:srgbClr val="8F9BD3"/>
                </a:solidFill>
              </a:rPr>
              <a:t>helloworld</a:t>
            </a:r>
            <a:r>
              <a:rPr lang="en-US" sz="1200" dirty="0">
                <a:solidFill>
                  <a:srgbClr val="8F9BD3"/>
                </a:solidFill>
              </a:rPr>
              <a:t>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22021" y="3907168"/>
            <a:ext cx="207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89728"/>
                </a:solidFill>
              </a:rPr>
              <a:t>Receiver prepared </a:t>
            </a:r>
            <a:r>
              <a:rPr lang="en-US" sz="1400" b="1" dirty="0">
                <a:solidFill>
                  <a:srgbClr val="289728"/>
                </a:solidFill>
              </a:rPr>
              <a:t>for receiving targeted message by 1010…</a:t>
            </a:r>
          </a:p>
        </p:txBody>
      </p:sp>
      <p:sp>
        <p:nvSpPr>
          <p:cNvPr id="23" name="Left Brace 22"/>
          <p:cNvSpPr/>
          <p:nvPr/>
        </p:nvSpPr>
        <p:spPr>
          <a:xfrm rot="5400000">
            <a:off x="6252079" y="2686325"/>
            <a:ext cx="626454" cy="2157808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F4294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4835945" y="3400601"/>
            <a:ext cx="626455" cy="674459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661048" y="3935347"/>
            <a:ext cx="7016202" cy="1471691"/>
            <a:chOff x="2661048" y="3935347"/>
            <a:chExt cx="7016202" cy="147169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048" y="3935347"/>
              <a:ext cx="7016202" cy="147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091263" y="4070447"/>
              <a:ext cx="1720680" cy="98534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45565" y="4061174"/>
              <a:ext cx="1940888" cy="10038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10" name="Chevron 9"/>
          <p:cNvSpPr/>
          <p:nvPr/>
        </p:nvSpPr>
        <p:spPr>
          <a:xfrm rot="5400000">
            <a:off x="4905614" y="2881968"/>
            <a:ext cx="487115" cy="561441"/>
          </a:xfrm>
          <a:prstGeom prst="chevron">
            <a:avLst>
              <a:gd name="adj" fmla="val 6886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11943" y="4051058"/>
            <a:ext cx="674460" cy="89608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13789 -1.11111E-6 C -0.19961 -1.11111E-6 -0.27552 0.04283 -0.27552 0.07824 L -0.27552 0.1567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6" y="7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-0.03047 1.48148E-6 C -0.04414 1.48148E-6 -0.06081 -0.05833 -0.06081 -0.10556 L -0.06081 -0.21088 " pathEditMode="relative" rAng="0" ptsTypes="FfFF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/>
      <p:bldP spid="17" grpId="0"/>
      <p:bldP spid="26" grpId="0"/>
      <p:bldP spid="23" grpId="0" animBg="1"/>
      <p:bldP spid="24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92" y="3817648"/>
            <a:ext cx="510300" cy="5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3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70" y="3908934"/>
            <a:ext cx="640175" cy="6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4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2" y="4800146"/>
            <a:ext cx="433697" cy="4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7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28327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9890" y="1280868"/>
            <a:ext cx="11342806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80" y="5420075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Notched Right Arrow 33"/>
          <p:cNvSpPr/>
          <p:nvPr/>
        </p:nvSpPr>
        <p:spPr>
          <a:xfrm rot="5400000">
            <a:off x="4189684" y="3124440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99638" y="3102720"/>
            <a:ext cx="5009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itka Banner"/>
              </a:rPr>
              <a:t>Voltage Controlled Oscilloscope: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(1) Generate Cosine Waves; (2) Control its frequency using input voltage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7"/>
          <a:srcRect l="5988" t="6753" r="9092" b="54811"/>
          <a:stretch/>
        </p:blipFill>
        <p:spPr>
          <a:xfrm>
            <a:off x="2803956" y="3625940"/>
            <a:ext cx="6644844" cy="1567402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12" name="Group 11"/>
          <p:cNvGrpSpPr/>
          <p:nvPr/>
        </p:nvGrpSpPr>
        <p:grpSpPr>
          <a:xfrm>
            <a:off x="2153622" y="1431173"/>
            <a:ext cx="7295178" cy="1580316"/>
            <a:chOff x="2153622" y="1522404"/>
            <a:chExt cx="6803924" cy="1487050"/>
          </a:xfrm>
        </p:grpSpPr>
        <p:grpSp>
          <p:nvGrpSpPr>
            <p:cNvPr id="10" name="Group 9"/>
            <p:cNvGrpSpPr/>
            <p:nvPr/>
          </p:nvGrpSpPr>
          <p:grpSpPr>
            <a:xfrm>
              <a:off x="2252370" y="1522404"/>
              <a:ext cx="6705176" cy="1487050"/>
              <a:chOff x="2252370" y="1522404"/>
              <a:chExt cx="6705176" cy="1487050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2" t="11378" b="54277"/>
              <a:stretch/>
            </p:blipFill>
            <p:spPr bwMode="auto">
              <a:xfrm>
                <a:off x="2736712" y="1867330"/>
                <a:ext cx="6220834" cy="11421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softEdge rad="254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760347" y="1522404"/>
                <a:ext cx="45607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Signal with 25K (0) and 35K (1) volts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252370" y="2342047"/>
                <a:ext cx="62394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25000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252370" y="1974027"/>
                <a:ext cx="6239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35000</a:t>
                </a:r>
              </a:p>
              <a:p>
                <a:pPr algn="ctr"/>
                <a:r>
                  <a:rPr lang="en-US" sz="700" dirty="0"/>
                  <a:t>…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0800000">
              <a:off x="2153622" y="1808898"/>
              <a:ext cx="323165" cy="811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900" b="1" dirty="0"/>
                <a:t>Amplitude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32258" y="3490759"/>
            <a:ext cx="728256" cy="1477328"/>
            <a:chOff x="1524114" y="4057271"/>
            <a:chExt cx="728256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1745437" y="4057271"/>
              <a:ext cx="5069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900" dirty="0"/>
                <a:t>1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0.5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0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-0.5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-1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1524114" y="4335613"/>
              <a:ext cx="323165" cy="811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900" b="1" dirty="0"/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5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981E-6 -4.07407E-6 L -0.20489 -4.07407E-6 C -0.29679 -4.07407E-6 -0.40979 0.01181 -0.40979 0.02199 L -0.40979 0.0444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9" y="2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5262" y="1725561"/>
            <a:ext cx="5919002" cy="4470369"/>
            <a:chOff x="195262" y="1725561"/>
            <a:chExt cx="5919002" cy="44703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l="5696" t="4264" r="9463" b="61253"/>
            <a:stretch/>
          </p:blipFill>
          <p:spPr>
            <a:xfrm>
              <a:off x="195262" y="4785121"/>
              <a:ext cx="1259682" cy="29646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24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26" name="Graphic 7" descr="Wi-Fi">
            <a:extLst>
              <a:ext uri="{FF2B5EF4-FFF2-40B4-BE49-F238E27FC236}">
                <a16:creationId xmlns=""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11360" t="18552" r="12616" b="21353"/>
          <a:stretch/>
        </p:blipFill>
        <p:spPr>
          <a:xfrm rot="2923647">
            <a:off x="5353674" y="1675463"/>
            <a:ext cx="1249784" cy="113991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8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4"/>
          <a:srcRect b="54521"/>
          <a:stretch/>
        </p:blipFill>
        <p:spPr>
          <a:xfrm>
            <a:off x="115637" y="4755818"/>
            <a:ext cx="1397763" cy="312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088" y="5609222"/>
            <a:ext cx="948957" cy="53591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38" name="Graphic 7" descr="Wi-Fi">
            <a:extLst>
              <a:ext uri="{FF2B5EF4-FFF2-40B4-BE49-F238E27FC236}">
                <a16:creationId xmlns=""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11882" t="18552" r="10517" b="21353"/>
          <a:stretch/>
        </p:blipFill>
        <p:spPr>
          <a:xfrm rot="2923647">
            <a:off x="4160531" y="4988117"/>
            <a:ext cx="1275713" cy="11399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73896" y="3665289"/>
            <a:ext cx="12840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Up-sampling:</a:t>
            </a:r>
          </a:p>
          <a:p>
            <a:endParaRPr lang="en-US" sz="1050" b="1" dirty="0">
              <a:solidFill>
                <a:srgbClr val="FF0000"/>
              </a:solidFill>
              <a:latin typeface="Sitka Banner"/>
            </a:endParaRP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Repeat each symbol X 200 times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0347" y="3743311"/>
            <a:ext cx="10380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‘0’ </a:t>
            </a:r>
            <a:r>
              <a:rPr lang="en-US" sz="1050" b="1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</a:t>
            </a:r>
            <a:r>
              <a:rPr lang="en-US" sz="1050" b="1" dirty="0">
                <a:solidFill>
                  <a:srgbClr val="FF0000"/>
                </a:solidFill>
                <a:latin typeface="Sitka Banner"/>
              </a:rPr>
              <a:t> 25kHz</a:t>
            </a: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 </a:t>
            </a: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‘1’ </a:t>
            </a:r>
            <a:r>
              <a:rPr lang="en-US" sz="1050" b="1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 35KHz</a:t>
            </a:r>
            <a:endParaRPr lang="en-US" sz="1050" b="1" dirty="0">
              <a:solidFill>
                <a:srgbClr val="FF0000"/>
              </a:solidFill>
              <a:latin typeface="Sitka Banne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29" name="Graphic 7" descr="Wi-Fi">
            <a:extLst>
              <a:ext uri="{FF2B5EF4-FFF2-40B4-BE49-F238E27FC236}">
                <a16:creationId xmlns=""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 l="11360" t="18552" r="12616" b="21353"/>
          <a:stretch/>
        </p:blipFill>
        <p:spPr>
          <a:xfrm rot="2923647">
            <a:off x="5353674" y="1675463"/>
            <a:ext cx="1249784" cy="1139914"/>
          </a:xfrm>
          <a:prstGeom prst="rect">
            <a:avLst/>
          </a:prstGeom>
        </p:spPr>
      </p:pic>
      <p:pic>
        <p:nvPicPr>
          <p:cNvPr id="2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07" y="2686210"/>
            <a:ext cx="433697" cy="4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3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5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9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61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67435" y="1244868"/>
            <a:ext cx="11342805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B5EAC2E6-1392-4263-8723-804CC6A0E1F2}"/>
              </a:ext>
            </a:extLst>
          </p:cNvPr>
          <p:cNvGrpSpPr/>
          <p:nvPr/>
        </p:nvGrpSpPr>
        <p:grpSpPr>
          <a:xfrm>
            <a:off x="2859560" y="3582710"/>
            <a:ext cx="5575905" cy="1557831"/>
            <a:chOff x="863385" y="4464386"/>
            <a:chExt cx="4309325" cy="1900442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5C521986-3BD7-4021-AD97-842F48DB2302}"/>
                </a:ext>
              </a:extLst>
            </p:cNvPr>
            <p:cNvPicPr/>
            <p:nvPr/>
          </p:nvPicPr>
          <p:blipFill rotWithShape="1">
            <a:blip r:embed="rId20"/>
            <a:srcRect l="4320" t="4084" r="3985" b="52344"/>
            <a:stretch/>
          </p:blipFill>
          <p:spPr>
            <a:xfrm>
              <a:off x="863385" y="4464386"/>
              <a:ext cx="4309325" cy="1900442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6C273922-6DE5-4F3A-8D01-9AEF96D5D150}"/>
                </a:ext>
              </a:extLst>
            </p:cNvPr>
            <p:cNvSpPr/>
            <p:nvPr/>
          </p:nvSpPr>
          <p:spPr>
            <a:xfrm rot="10800000">
              <a:off x="1182556" y="4600622"/>
              <a:ext cx="3631286" cy="144220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26871" y="1427362"/>
            <a:ext cx="5605787" cy="1610306"/>
            <a:chOff x="2879807" y="1529499"/>
            <a:chExt cx="5605787" cy="1610306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20"/>
            <a:srcRect l="4264" t="57540" r="4990" b="-1"/>
            <a:stretch/>
          </p:blipFill>
          <p:spPr>
            <a:xfrm>
              <a:off x="2879807" y="1529499"/>
              <a:ext cx="5605787" cy="161030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73178F3B-A9A7-4FB9-B2D6-76C5072F7969}"/>
              </a:ext>
            </a:extLst>
          </p:cNvPr>
          <p:cNvGrpSpPr/>
          <p:nvPr/>
        </p:nvGrpSpPr>
        <p:grpSpPr>
          <a:xfrm>
            <a:off x="4373363" y="3642564"/>
            <a:ext cx="3015797" cy="531449"/>
            <a:chOff x="1984828" y="4612152"/>
            <a:chExt cx="2358560" cy="648329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28A95616-3802-4F1D-A95B-07993C7952D7}"/>
                </a:ext>
              </a:extLst>
            </p:cNvPr>
            <p:cNvSpPr txBox="1"/>
            <p:nvPr/>
          </p:nvSpPr>
          <p:spPr>
            <a:xfrm>
              <a:off x="1984828" y="4699036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D2D4F46-3D8E-411F-B6C4-ECC0C4C9CD2C}"/>
                </a:ext>
              </a:extLst>
            </p:cNvPr>
            <p:cNvSpPr txBox="1"/>
            <p:nvPr/>
          </p:nvSpPr>
          <p:spPr>
            <a:xfrm>
              <a:off x="4070338" y="4809923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2C680A04-DC4A-4E59-AC28-99C2B92342B9}"/>
                </a:ext>
              </a:extLst>
            </p:cNvPr>
            <p:cNvSpPr txBox="1"/>
            <p:nvPr/>
          </p:nvSpPr>
          <p:spPr>
            <a:xfrm>
              <a:off x="2951084" y="4612152"/>
              <a:ext cx="1059415" cy="525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DC offset (don’t matter)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81793B0-B070-4A2E-9852-2593B7B35732}"/>
              </a:ext>
            </a:extLst>
          </p:cNvPr>
          <p:cNvSpPr txBox="1"/>
          <p:nvPr/>
        </p:nvSpPr>
        <p:spPr>
          <a:xfrm>
            <a:off x="8549329" y="2639238"/>
            <a:ext cx="1612499" cy="75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C8CAC"/>
                </a:solidFill>
                <a:latin typeface="Sitka Text" panose="02000505000000020004" pitchFamily="2" charset="0"/>
              </a:rPr>
              <a:t>Filtered out the high frequency noise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B79002D5-C998-4751-89CF-064B3F78A800}"/>
              </a:ext>
            </a:extLst>
          </p:cNvPr>
          <p:cNvCxnSpPr>
            <a:cxnSpLocks/>
          </p:cNvCxnSpPr>
          <p:nvPr/>
        </p:nvCxnSpPr>
        <p:spPr>
          <a:xfrm>
            <a:off x="7858881" y="2667652"/>
            <a:ext cx="979842" cy="1178303"/>
          </a:xfrm>
          <a:prstGeom prst="straightConnector1">
            <a:avLst/>
          </a:prstGeom>
          <a:ln w="38100">
            <a:solidFill>
              <a:srgbClr val="0C8CA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5B73BA07-8269-4602-B72A-633FC5A69BF1}"/>
              </a:ext>
            </a:extLst>
          </p:cNvPr>
          <p:cNvCxnSpPr>
            <a:cxnSpLocks/>
          </p:cNvCxnSpPr>
          <p:nvPr/>
        </p:nvCxnSpPr>
        <p:spPr>
          <a:xfrm flipH="1">
            <a:off x="2238343" y="2958870"/>
            <a:ext cx="949502" cy="1178304"/>
          </a:xfrm>
          <a:prstGeom prst="straightConnector1">
            <a:avLst/>
          </a:prstGeom>
          <a:ln w="38100">
            <a:solidFill>
              <a:srgbClr val="0C8CA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4E6C1E89-03C3-4965-85EA-F9CBDDB42D9A}"/>
              </a:ext>
            </a:extLst>
          </p:cNvPr>
          <p:cNvCxnSpPr>
            <a:cxnSpLocks/>
          </p:cNvCxnSpPr>
          <p:nvPr/>
        </p:nvCxnSpPr>
        <p:spPr>
          <a:xfrm flipH="1">
            <a:off x="8402666" y="1566809"/>
            <a:ext cx="29992" cy="3545763"/>
          </a:xfrm>
          <a:prstGeom prst="line">
            <a:avLst/>
          </a:prstGeom>
          <a:ln w="28575">
            <a:solidFill>
              <a:srgbClr val="0C8CA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Notched Right Arrow 43"/>
          <p:cNvSpPr/>
          <p:nvPr/>
        </p:nvSpPr>
        <p:spPr>
          <a:xfrm rot="5400000">
            <a:off x="5019569" y="2779960"/>
            <a:ext cx="1393069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5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584104" y="5656991"/>
            <a:ext cx="300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(for better understand, here I use frequency domain instead od time domain before)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56264649-A7D0-4851-BB3C-680090F1B2C2}"/>
              </a:ext>
            </a:extLst>
          </p:cNvPr>
          <p:cNvGrpSpPr/>
          <p:nvPr/>
        </p:nvGrpSpPr>
        <p:grpSpPr>
          <a:xfrm>
            <a:off x="3019907" y="1648266"/>
            <a:ext cx="5412751" cy="1598325"/>
            <a:chOff x="864225" y="1789329"/>
            <a:chExt cx="4418245" cy="1460410"/>
          </a:xfrm>
        </p:grpSpPr>
        <p:sp>
          <p:nvSpPr>
            <p:cNvPr id="48" name="Rectangle: Rounded Corners 1">
              <a:extLst>
                <a:ext uri="{FF2B5EF4-FFF2-40B4-BE49-F238E27FC236}">
                  <a16:creationId xmlns="" xmlns:a16="http://schemas.microsoft.com/office/drawing/2014/main" id="{D0D4DB80-DE31-4F64-ADE1-3CBEB63FB709}"/>
                </a:ext>
              </a:extLst>
            </p:cNvPr>
            <p:cNvSpPr/>
            <p:nvPr/>
          </p:nvSpPr>
          <p:spPr>
            <a:xfrm>
              <a:off x="864225" y="1789329"/>
              <a:ext cx="2128955" cy="1460409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49" name="Rectangle: Rounded Corners 22">
              <a:extLst>
                <a:ext uri="{FF2B5EF4-FFF2-40B4-BE49-F238E27FC236}">
                  <a16:creationId xmlns="" xmlns:a16="http://schemas.microsoft.com/office/drawing/2014/main" id="{D220B4CD-E2D3-4698-8CEB-949EF7D2A130}"/>
                </a:ext>
              </a:extLst>
            </p:cNvPr>
            <p:cNvSpPr/>
            <p:nvPr/>
          </p:nvSpPr>
          <p:spPr>
            <a:xfrm>
              <a:off x="3250775" y="1789329"/>
              <a:ext cx="2031695" cy="146041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213679" y="3804678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13889" y="3796115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60825" y="3804681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08199" y="2911994"/>
            <a:ext cx="1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Down-sampling: /200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63662" y="1175351"/>
            <a:ext cx="395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Received Signal in Frequency Domain</a:t>
            </a:r>
          </a:p>
        </p:txBody>
      </p:sp>
      <p:cxnSp>
        <p:nvCxnSpPr>
          <p:cNvPr id="66" name="Straight Connector 65">
            <a:extLst/>
          </p:cNvPr>
          <p:cNvCxnSpPr>
            <a:cxnSpLocks/>
          </p:cNvCxnSpPr>
          <p:nvPr/>
        </p:nvCxnSpPr>
        <p:spPr>
          <a:xfrm flipH="1">
            <a:off x="2889510" y="1586401"/>
            <a:ext cx="29992" cy="3545763"/>
          </a:xfrm>
          <a:prstGeom prst="line">
            <a:avLst/>
          </a:prstGeom>
          <a:ln w="28575">
            <a:solidFill>
              <a:srgbClr val="0C8CA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650709" y="3316202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 passed signal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41734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817E-7 3.7037E-7 L 0.21179 3.7037E-7 C 0.30682 3.7037E-7 0.42385 -0.04722 0.42385 -0.08542 L 0.42385 -0.17037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2" y="-85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795E-6 -2.96296E-6 L 0.05155 -2.96296E-6 C 0.07459 -2.96296E-6 0.1031 0.02292 0.1031 0.04167 L 0.1031 0.0842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5" y="4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/>
      <p:bldP spid="44" grpId="0" animBg="1"/>
      <p:bldP spid="46" grpId="0"/>
      <p:bldP spid="6" grpId="0" animBg="1"/>
      <p:bldP spid="62" grpId="0" animBg="1"/>
      <p:bldP spid="63" grpId="0" animBg="1"/>
      <p:bldP spid="64" grpId="0"/>
      <p:bldP spid="65" grpId="0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39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B5EAC2E6-1392-4263-8723-804CC6A0E1F2}"/>
                </a:ext>
              </a:extLst>
            </p:cNvPr>
            <p:cNvGrpSpPr/>
            <p:nvPr/>
          </p:nvGrpSpPr>
          <p:grpSpPr>
            <a:xfrm>
              <a:off x="10246816" y="3017521"/>
              <a:ext cx="1190742" cy="464945"/>
              <a:chOff x="660323" y="4286242"/>
              <a:chExt cx="4699611" cy="23211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="" xmlns:a16="http://schemas.microsoft.com/office/drawing/2014/main" id="{5C521986-3BD7-4021-AD97-842F48DB2302}"/>
                  </a:ext>
                </a:extLst>
              </p:cNvPr>
              <p:cNvPicPr/>
              <p:nvPr/>
            </p:nvPicPr>
            <p:blipFill rotWithShape="1">
              <a:blip r:embed="rId17"/>
              <a:srcRect b="46782"/>
              <a:stretch/>
            </p:blipFill>
            <p:spPr>
              <a:xfrm>
                <a:off x="660323" y="4286242"/>
                <a:ext cx="4699611" cy="2321183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6C273922-6DE5-4F3A-8D01-9AEF96D5D150}"/>
                  </a:ext>
                </a:extLst>
              </p:cNvPr>
              <p:cNvSpPr/>
              <p:nvPr/>
            </p:nvSpPr>
            <p:spPr>
              <a:xfrm rot="10800000">
                <a:off x="1182556" y="4600622"/>
                <a:ext cx="3631286" cy="144220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246816" y="2372506"/>
              <a:ext cx="12840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Down-sampling: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/100</a:t>
              </a:r>
            </a:p>
          </p:txBody>
        </p:sp>
        <p:pic>
          <p:nvPicPr>
            <p:cNvPr id="43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27" name="Picture 26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213" y="4637673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60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64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75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grpSp>
          <p:nvGrpSpPr>
            <p:cNvPr id="77" name="Group 76">
              <a:extLst>
                <a:ext uri="{FF2B5EF4-FFF2-40B4-BE49-F238E27FC236}">
                  <a16:creationId xmlns="" xmlns:a16="http://schemas.microsoft.com/office/drawing/2014/main" id="{B5EAC2E6-1392-4263-8723-804CC6A0E1F2}"/>
                </a:ext>
              </a:extLst>
            </p:cNvPr>
            <p:cNvGrpSpPr/>
            <p:nvPr/>
          </p:nvGrpSpPr>
          <p:grpSpPr>
            <a:xfrm>
              <a:off x="10294850" y="3053542"/>
              <a:ext cx="1136073" cy="454132"/>
              <a:chOff x="849903" y="4466073"/>
              <a:chExt cx="4483844" cy="226719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="" xmlns:a16="http://schemas.microsoft.com/office/drawing/2014/main" id="{5C521986-3BD7-4021-AD97-842F48DB2302}"/>
                  </a:ext>
                </a:extLst>
              </p:cNvPr>
              <p:cNvPicPr/>
              <p:nvPr/>
            </p:nvPicPr>
            <p:blipFill rotWithShape="1">
              <a:blip r:embed="rId17"/>
              <a:srcRect l="4033" t="4122" r="5211" b="51687"/>
              <a:stretch/>
            </p:blipFill>
            <p:spPr>
              <a:xfrm>
                <a:off x="849903" y="4466073"/>
                <a:ext cx="4483844" cy="2267199"/>
              </a:xfrm>
              <a:prstGeom prst="rect">
                <a:avLst/>
              </a:prstGeom>
            </p:spPr>
          </p:pic>
          <p:sp>
            <p:nvSpPr>
              <p:cNvPr id="81" name="Oval 80">
                <a:extLst>
                  <a:ext uri="{FF2B5EF4-FFF2-40B4-BE49-F238E27FC236}">
                    <a16:creationId xmlns="" xmlns:a16="http://schemas.microsoft.com/office/drawing/2014/main" id="{6C273922-6DE5-4F3A-8D01-9AEF96D5D150}"/>
                  </a:ext>
                </a:extLst>
              </p:cNvPr>
              <p:cNvSpPr/>
              <p:nvPr/>
            </p:nvSpPr>
            <p:spPr>
              <a:xfrm rot="10800000">
                <a:off x="1182556" y="4600622"/>
                <a:ext cx="3631286" cy="144220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10246816" y="2372506"/>
              <a:ext cx="12840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Down-sampling: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/100</a:t>
              </a:r>
            </a:p>
          </p:txBody>
        </p:sp>
        <p:pic>
          <p:nvPicPr>
            <p:cNvPr id="79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4647" y="1244868"/>
            <a:ext cx="11162557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4">
            <a:extLst>
              <a:ext uri="{FF2B5EF4-FFF2-40B4-BE49-F238E27FC236}">
                <a16:creationId xmlns=""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C521986-3BD7-4021-AD97-842F48DB2302}"/>
              </a:ext>
            </a:extLst>
          </p:cNvPr>
          <p:cNvPicPr/>
          <p:nvPr/>
        </p:nvPicPr>
        <p:blipFill rotWithShape="1">
          <a:blip r:embed="rId17"/>
          <a:srcRect l="5109" t="3803" r="4839" b="52681"/>
          <a:stretch/>
        </p:blipFill>
        <p:spPr>
          <a:xfrm>
            <a:off x="2903786" y="1597571"/>
            <a:ext cx="5959320" cy="1648597"/>
          </a:xfrm>
          <a:prstGeom prst="rect">
            <a:avLst/>
          </a:prstGeom>
        </p:spPr>
      </p:pic>
      <p:sp>
        <p:nvSpPr>
          <p:cNvPr id="60" name="Notched Right Arrow 59"/>
          <p:cNvSpPr/>
          <p:nvPr/>
        </p:nvSpPr>
        <p:spPr>
          <a:xfrm rot="5400000">
            <a:off x="4202169" y="3317734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40295" y="3252377"/>
            <a:ext cx="4089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35KHz -&gt;positive value (1); 25KHz -&gt;negative value (0); 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11193" b="10385"/>
          <a:stretch/>
        </p:blipFill>
        <p:spPr bwMode="auto">
          <a:xfrm>
            <a:off x="2903786" y="3895126"/>
            <a:ext cx="6009207" cy="13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>
            <a:extLst/>
          </p:cNvPr>
          <p:cNvGrpSpPr/>
          <p:nvPr/>
        </p:nvGrpSpPr>
        <p:grpSpPr>
          <a:xfrm>
            <a:off x="4640295" y="1676880"/>
            <a:ext cx="3015797" cy="531449"/>
            <a:chOff x="1984828" y="4612152"/>
            <a:chExt cx="2358560" cy="648329"/>
          </a:xfrm>
        </p:grpSpPr>
        <p:sp>
          <p:nvSpPr>
            <p:cNvPr id="36" name="TextBox 35">
              <a:extLst/>
            </p:cNvPr>
            <p:cNvSpPr txBox="1"/>
            <p:nvPr/>
          </p:nvSpPr>
          <p:spPr>
            <a:xfrm>
              <a:off x="1984828" y="4699036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0</a:t>
              </a:r>
            </a:p>
          </p:txBody>
        </p:sp>
        <p:sp>
          <p:nvSpPr>
            <p:cNvPr id="37" name="TextBox 36">
              <a:extLst/>
            </p:cNvPr>
            <p:cNvSpPr txBox="1"/>
            <p:nvPr/>
          </p:nvSpPr>
          <p:spPr>
            <a:xfrm>
              <a:off x="4070338" y="4809923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1</a:t>
              </a:r>
            </a:p>
          </p:txBody>
        </p:sp>
        <p:sp>
          <p:nvSpPr>
            <p:cNvPr id="38" name="TextBox 37">
              <a:extLst/>
            </p:cNvPr>
            <p:cNvSpPr txBox="1"/>
            <p:nvPr/>
          </p:nvSpPr>
          <p:spPr>
            <a:xfrm>
              <a:off x="2951084" y="4612152"/>
              <a:ext cx="1059415" cy="525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DC offset (don’t matter)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480611" y="1838994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80821" y="1830431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127757" y="1838997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76735" y="1349799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 passed signal in Frequency Domain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76734" y="3616858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Recovered Signal in Time Domain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83731" y="5647802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</p:spTree>
    <p:extLst>
      <p:ext uri="{BB962C8B-B14F-4D97-AF65-F5344CB8AC3E}">
        <p14:creationId xmlns:p14="http://schemas.microsoft.com/office/powerpoint/2010/main" val="384435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49E-7 7.40741E-7 L 0.17105 7.40741E-7 C 0.24798 7.40741E-7 0.34288 0.0412 0.34288 0.075 L 0.34288 0.1506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4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 animBg="1"/>
      <p:bldP spid="63" grpId="0"/>
      <p:bldP spid="39" grpId="0" animBg="1"/>
      <p:bldP spid="40" grpId="0" animBg="1"/>
      <p:bldP spid="41" grpId="0" animBg="1"/>
      <p:bldP spid="42" grpId="0"/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622300" y="1344230"/>
            <a:ext cx="4895998" cy="50493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22300" y="1344230"/>
            <a:ext cx="2992770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Traditional canned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 cardiac rhythm management (CRM) market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83" y="1720044"/>
            <a:ext cx="4475206" cy="1374735"/>
          </a:xfrm>
        </p:spPr>
        <p:txBody>
          <a:bodyPr/>
          <a:lstStyle/>
          <a:p>
            <a:pPr lvl="2"/>
            <a:r>
              <a:rPr lang="en-US" sz="1600" dirty="0"/>
              <a:t>Generator implanted in chest</a:t>
            </a:r>
          </a:p>
          <a:p>
            <a:pPr marL="270000" lvl="3" indent="0">
              <a:buNone/>
            </a:pPr>
            <a:r>
              <a:rPr lang="en-US" sz="1400" i="1" dirty="0"/>
              <a:t>   Substantial scarring/bulge</a:t>
            </a:r>
          </a:p>
          <a:p>
            <a:pPr lvl="2"/>
            <a:r>
              <a:rPr lang="en-US" sz="1600" dirty="0" err="1"/>
              <a:t>Transvenous</a:t>
            </a:r>
            <a:r>
              <a:rPr lang="en-US" sz="1600" dirty="0"/>
              <a:t> lead connections to heart</a:t>
            </a:r>
          </a:p>
          <a:p>
            <a:pPr marL="270000" lvl="3" indent="0">
              <a:buNone/>
            </a:pPr>
            <a:r>
              <a:rPr lang="en-US" sz="1400" i="1" dirty="0"/>
              <a:t>   Infection risk</a:t>
            </a:r>
          </a:p>
          <a:p>
            <a:pPr lvl="2"/>
            <a:r>
              <a:rPr lang="en-US" sz="1600" dirty="0"/>
              <a:t>Extensive testing/design for MRI safety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5" y="3198867"/>
            <a:ext cx="2590103" cy="301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34" y="3239700"/>
            <a:ext cx="1536064" cy="154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464052" y="1344230"/>
            <a:ext cx="7167967" cy="5062699"/>
            <a:chOff x="4464052" y="1344230"/>
            <a:chExt cx="7167967" cy="506269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21" y="1563522"/>
              <a:ext cx="2331566" cy="484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 bwMode="gray">
            <a:xfrm>
              <a:off x="5810947" y="1344230"/>
              <a:ext cx="5821072" cy="50493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5810947" y="1344230"/>
              <a:ext cx="2520000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Leadless pacing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 bwMode="gray">
            <a:xfrm>
              <a:off x="5998044" y="1720044"/>
              <a:ext cx="4257497" cy="1374735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Catheter-based implantation</a:t>
              </a:r>
            </a:p>
            <a:p>
              <a:pPr marL="270000" lvl="3" indent="0">
                <a:buNone/>
              </a:pPr>
              <a:r>
                <a:rPr lang="en-US" sz="1400" i="1" dirty="0"/>
                <a:t>   No chest scar</a:t>
              </a:r>
            </a:p>
            <a:p>
              <a:pPr lvl="2"/>
              <a:r>
                <a:rPr lang="en-US" sz="1600" dirty="0"/>
                <a:t>Device implanted within heart</a:t>
              </a:r>
            </a:p>
            <a:p>
              <a:pPr marL="270000" lvl="3" indent="0">
                <a:buNone/>
              </a:pPr>
              <a:r>
                <a:rPr lang="en-US" sz="1400" i="1" dirty="0"/>
                <a:t>   Minimized infection risk</a:t>
              </a:r>
            </a:p>
            <a:p>
              <a:pPr lvl="2"/>
              <a:r>
                <a:rPr lang="en-US" sz="1600" dirty="0"/>
                <a:t>Inherently MRI safe</a:t>
              </a: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4464052" y="1599202"/>
              <a:ext cx="1491810" cy="687337"/>
            </a:xfrm>
            <a:prstGeom prst="rightArrow">
              <a:avLst/>
            </a:prstGeom>
            <a:solidFill>
              <a:schemeClr val="tx1">
                <a:lumMod val="10000"/>
                <a:lumOff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31088" y="1773593"/>
              <a:ext cx="12798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future</a:t>
              </a:r>
            </a:p>
          </p:txBody>
        </p:sp>
        <p:grpSp>
          <p:nvGrpSpPr>
            <p:cNvPr id="23566" name="Group 23565"/>
            <p:cNvGrpSpPr/>
            <p:nvPr/>
          </p:nvGrpSpPr>
          <p:grpSpPr>
            <a:xfrm>
              <a:off x="6233741" y="4358391"/>
              <a:ext cx="1368538" cy="1540759"/>
              <a:chOff x="6233741" y="4358391"/>
              <a:chExt cx="1368538" cy="1540759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419"/>
              <a:stretch/>
            </p:blipFill>
            <p:spPr bwMode="auto">
              <a:xfrm rot="16200000">
                <a:off x="6210829" y="4381303"/>
                <a:ext cx="1414361" cy="1368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7369969" y="5600700"/>
                <a:ext cx="204787" cy="8950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7566246" y="5231606"/>
                <a:ext cx="0" cy="45859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7376319" y="5597526"/>
                <a:ext cx="0" cy="30162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59" name="Isosceles Triangle 23558"/>
              <p:cNvSpPr/>
              <p:nvPr/>
            </p:nvSpPr>
            <p:spPr>
              <a:xfrm rot="18822750">
                <a:off x="7389152" y="5582326"/>
                <a:ext cx="176213" cy="2389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20214309">
                <a:off x="7338593" y="5605617"/>
                <a:ext cx="176213" cy="2254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H="1">
              <a:off x="7682857" y="3279248"/>
              <a:ext cx="20278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 t="13960" r="28526" b="7074"/>
            <a:stretch>
              <a:fillRect/>
            </a:stretch>
          </p:blipFill>
          <p:spPr bwMode="auto">
            <a:xfrm>
              <a:off x="6318991" y="3274271"/>
              <a:ext cx="1503912" cy="14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7" name="Straight Connector 56"/>
            <p:cNvCxnSpPr/>
            <p:nvPr/>
          </p:nvCxnSpPr>
          <p:spPr>
            <a:xfrm flipH="1">
              <a:off x="7691095" y="4683825"/>
              <a:ext cx="20278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7893883" y="3271011"/>
              <a:ext cx="0" cy="1412814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70" name="Down Arrow 23569"/>
            <p:cNvSpPr/>
            <p:nvPr/>
          </p:nvSpPr>
          <p:spPr>
            <a:xfrm rot="15044279">
              <a:off x="9036221" y="2091613"/>
              <a:ext cx="241147" cy="2879317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571" name="Rectangle 23570"/>
            <p:cNvSpPr/>
            <p:nvPr/>
          </p:nvSpPr>
          <p:spPr>
            <a:xfrm>
              <a:off x="7684445" y="3792619"/>
              <a:ext cx="198025" cy="369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1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0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grpSp>
          <p:nvGrpSpPr>
            <p:cNvPr id="32" name="Group 31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807" y="2084435"/>
                <a:ext cx="5231478" cy="4061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6">
                <a:extLst>
                  <a:ext uri="{FF2B5EF4-FFF2-40B4-BE49-F238E27FC236}">
                    <a16:creationId xmlns="" xmlns:a16="http://schemas.microsoft.com/office/drawing/2014/main" id="{6A837BBE-4589-4FC5-A8D6-C5AEA08DB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1807" y="1725561"/>
                <a:ext cx="934261" cy="527613"/>
              </a:xfrm>
              <a:prstGeom prst="rect">
                <a:avLst/>
              </a:prstGeom>
              <a:scene3d>
                <a:camera prst="orthographicFront">
                  <a:rot lat="0" lon="1080000" rev="0"/>
                </a:camera>
                <a:lightRig rig="threePt" dir="t"/>
              </a:scene3d>
            </p:spPr>
          </p:pic>
          <p:grpSp>
            <p:nvGrpSpPr>
              <p:cNvPr id="39" name="Group 38">
                <a:extLst>
                  <a:ext uri="{FF2B5EF4-FFF2-40B4-BE49-F238E27FC236}">
                    <a16:creationId xmlns="" xmlns:a16="http://schemas.microsoft.com/office/drawing/2014/main" id="{B5EAC2E6-1392-4263-8723-804CC6A0E1F2}"/>
                  </a:ext>
                </a:extLst>
              </p:cNvPr>
              <p:cNvGrpSpPr/>
              <p:nvPr/>
            </p:nvGrpSpPr>
            <p:grpSpPr>
              <a:xfrm>
                <a:off x="10212614" y="2931886"/>
                <a:ext cx="1177083" cy="502558"/>
                <a:chOff x="525334" y="3858720"/>
                <a:chExt cx="4645703" cy="2508961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="" xmlns:a16="http://schemas.microsoft.com/office/drawing/2014/main" id="{5C521986-3BD7-4021-AD97-842F48DB2302}"/>
                    </a:ext>
                  </a:extLst>
                </p:cNvPr>
                <p:cNvPicPr/>
                <p:nvPr/>
              </p:nvPicPr>
              <p:blipFill rotWithShape="1">
                <a:blip r:embed="rId17"/>
                <a:srcRect l="4135" t="3280" r="4020" b="52280"/>
                <a:stretch/>
              </p:blipFill>
              <p:spPr>
                <a:xfrm>
                  <a:off x="525334" y="3858720"/>
                  <a:ext cx="4645703" cy="2508961"/>
                </a:xfrm>
                <a:prstGeom prst="rect">
                  <a:avLst/>
                </a:prstGeom>
              </p:spPr>
            </p:pic>
            <p:sp>
              <p:nvSpPr>
                <p:cNvPr id="43" name="Oval 42">
                  <a:extLst>
                    <a:ext uri="{FF2B5EF4-FFF2-40B4-BE49-F238E27FC236}">
                      <a16:creationId xmlns="" xmlns:a16="http://schemas.microsoft.com/office/drawing/2014/main" id="{6C273922-6DE5-4F3A-8D01-9AEF96D5D150}"/>
                    </a:ext>
                  </a:extLst>
                </p:cNvPr>
                <p:cNvSpPr/>
                <p:nvPr/>
              </p:nvSpPr>
              <p:spPr>
                <a:xfrm rot="10800000">
                  <a:off x="1182556" y="4600622"/>
                  <a:ext cx="3631286" cy="144220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10246816" y="2372506"/>
                <a:ext cx="12840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Down-sampling: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/100</a:t>
                </a:r>
              </a:p>
            </p:txBody>
          </p:sp>
          <p:pic>
            <p:nvPicPr>
              <p:cNvPr id="41" name="Graphic 7" descr="Wi-Fi">
                <a:extLst>
                  <a:ext uri="{FF2B5EF4-FFF2-40B4-BE49-F238E27FC236}">
                    <a16:creationId xmlns="" xmlns:a16="http://schemas.microsoft.com/office/drawing/2014/main" id="{88DAA2D1-03B8-4955-9F7A-FBF44E7BFB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rcRect l="11360" t="18552" r="12616" b="21353"/>
              <a:stretch/>
            </p:blipFill>
            <p:spPr>
              <a:xfrm rot="2923647">
                <a:off x="5353674" y="1675463"/>
                <a:ext cx="1249784" cy="1139914"/>
              </a:xfrm>
              <a:prstGeom prst="rect">
                <a:avLst/>
              </a:prstGeom>
            </p:spPr>
          </p:pic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2" t="12869" r="-1" b="14703"/>
            <a:stretch/>
          </p:blipFill>
          <p:spPr bwMode="auto">
            <a:xfrm>
              <a:off x="9556661" y="5368238"/>
              <a:ext cx="1085005" cy="24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33" y="5055134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8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44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grpSp>
          <p:nvGrpSpPr>
            <p:cNvPr id="50" name="Group 49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pic>
            <p:nvPicPr>
              <p:cNvPr id="52" name="Picture 5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807" y="2084435"/>
                <a:ext cx="5231478" cy="4061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52">
                <a:extLst>
                  <a:ext uri="{FF2B5EF4-FFF2-40B4-BE49-F238E27FC236}">
                    <a16:creationId xmlns="" xmlns:a16="http://schemas.microsoft.com/office/drawing/2014/main" id="{6A837BBE-4589-4FC5-A8D6-C5AEA08DB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1807" y="1725561"/>
                <a:ext cx="934261" cy="527613"/>
              </a:xfrm>
              <a:prstGeom prst="rect">
                <a:avLst/>
              </a:prstGeom>
              <a:scene3d>
                <a:camera prst="orthographicFront">
                  <a:rot lat="0" lon="1080000" rev="0"/>
                </a:camera>
                <a:lightRig rig="threePt" dir="t"/>
              </a:scene3d>
            </p:spPr>
          </p:pic>
          <p:grpSp>
            <p:nvGrpSpPr>
              <p:cNvPr id="77" name="Group 76">
                <a:extLst>
                  <a:ext uri="{FF2B5EF4-FFF2-40B4-BE49-F238E27FC236}">
                    <a16:creationId xmlns="" xmlns:a16="http://schemas.microsoft.com/office/drawing/2014/main" id="{B5EAC2E6-1392-4263-8723-804CC6A0E1F2}"/>
                  </a:ext>
                </a:extLst>
              </p:cNvPr>
              <p:cNvGrpSpPr/>
              <p:nvPr/>
            </p:nvGrpSpPr>
            <p:grpSpPr>
              <a:xfrm>
                <a:off x="10246816" y="3017521"/>
                <a:ext cx="1190742" cy="464945"/>
                <a:chOff x="660323" y="4286242"/>
                <a:chExt cx="4699611" cy="2321183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="" xmlns:a16="http://schemas.microsoft.com/office/drawing/2014/main" id="{5C521986-3BD7-4021-AD97-842F48DB2302}"/>
                    </a:ext>
                  </a:extLst>
                </p:cNvPr>
                <p:cNvPicPr/>
                <p:nvPr/>
              </p:nvPicPr>
              <p:blipFill rotWithShape="1">
                <a:blip r:embed="rId17"/>
                <a:srcRect b="46782"/>
                <a:stretch/>
              </p:blipFill>
              <p:spPr>
                <a:xfrm>
                  <a:off x="660323" y="4286242"/>
                  <a:ext cx="4699611" cy="2321183"/>
                </a:xfrm>
                <a:prstGeom prst="rect">
                  <a:avLst/>
                </a:prstGeom>
              </p:spPr>
            </p:pic>
            <p:sp>
              <p:nvSpPr>
                <p:cNvPr id="81" name="Oval 80">
                  <a:extLst>
                    <a:ext uri="{FF2B5EF4-FFF2-40B4-BE49-F238E27FC236}">
                      <a16:creationId xmlns="" xmlns:a16="http://schemas.microsoft.com/office/drawing/2014/main" id="{6C273922-6DE5-4F3A-8D01-9AEF96D5D150}"/>
                    </a:ext>
                  </a:extLst>
                </p:cNvPr>
                <p:cNvSpPr/>
                <p:nvPr/>
              </p:nvSpPr>
              <p:spPr>
                <a:xfrm rot="10800000">
                  <a:off x="1182556" y="4600622"/>
                  <a:ext cx="3631286" cy="144220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10246816" y="2372506"/>
                <a:ext cx="12840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Up-sampling: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/200</a:t>
                </a:r>
              </a:p>
            </p:txBody>
          </p:sp>
          <p:pic>
            <p:nvPicPr>
              <p:cNvPr id="79" name="Graphic 7" descr="Wi-Fi">
                <a:extLst>
                  <a:ext uri="{FF2B5EF4-FFF2-40B4-BE49-F238E27FC236}">
                    <a16:creationId xmlns="" xmlns:a16="http://schemas.microsoft.com/office/drawing/2014/main" id="{88DAA2D1-03B8-4955-9F7A-FBF44E7BFB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rcRect l="11360" t="18552" r="12616" b="21353"/>
              <a:stretch/>
            </p:blipFill>
            <p:spPr>
              <a:xfrm rot="2923647">
                <a:off x="5353674" y="1675463"/>
                <a:ext cx="1249784" cy="1139914"/>
              </a:xfrm>
              <a:prstGeom prst="rect">
                <a:avLst/>
              </a:prstGeom>
            </p:spPr>
          </p:pic>
        </p:grp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3365" y="5371969"/>
              <a:ext cx="1018301" cy="253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30" y="5877178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308623" y="4800146"/>
            <a:ext cx="13035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Sitka Banner"/>
              </a:rPr>
              <a:t>‘0’ </a:t>
            </a:r>
            <a:r>
              <a:rPr lang="en-US" sz="105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rgbClr val="FF0000"/>
                </a:solidFill>
                <a:latin typeface="Sitka Banner"/>
              </a:rPr>
              <a:t> 25kHz*2pi; ‘1’ </a:t>
            </a:r>
            <a:r>
              <a:rPr lang="en-US" sz="105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 35KHz*2pi</a:t>
            </a:r>
            <a:endParaRPr lang="en-US" sz="1050" dirty="0">
              <a:solidFill>
                <a:srgbClr val="FF0000"/>
              </a:solidFill>
              <a:latin typeface="Sitka Banne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=""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fld id="{8D7026E9-6606-4B7C-9DC5-0640007BDBAE}" type="slidenum">
              <a:rPr lang="en-US" smtClean="0"/>
              <a:pPr lvl="2"/>
              <a:t>21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01717" y="1300332"/>
            <a:ext cx="11342805" cy="5323668"/>
            <a:chOff x="549891" y="1211276"/>
            <a:chExt cx="11342805" cy="5323668"/>
          </a:xfrm>
        </p:grpSpPr>
        <p:sp>
          <p:nvSpPr>
            <p:cNvPr id="6" name="Rectangle 5"/>
            <p:cNvSpPr/>
            <p:nvPr/>
          </p:nvSpPr>
          <p:spPr>
            <a:xfrm>
              <a:off x="549891" y="1211276"/>
              <a:ext cx="11342805" cy="5148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052" name="Picture 4" descr="C:\Users\cheny\AppData\Local\Microsoft\Windows\Temporary Internet Files\Content.IE5\1K5SRB6G\490px-Magnifying_glass_icon.svg[1]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579" y="5309419"/>
              <a:ext cx="1225525" cy="12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Notched Right Arrow 59"/>
            <p:cNvSpPr/>
            <p:nvPr/>
          </p:nvSpPr>
          <p:spPr>
            <a:xfrm rot="5400000">
              <a:off x="4146837" y="3057693"/>
              <a:ext cx="524940" cy="294968"/>
            </a:xfrm>
            <a:prstGeom prst="notchedRightArrow">
              <a:avLst>
                <a:gd name="adj1" fmla="val 50000"/>
                <a:gd name="adj2" fmla="val 6440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01836" y="2885265"/>
              <a:ext cx="4287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Sitka Banner"/>
                </a:rPr>
                <a:t>(1)Down-sample again:/2 to recover the original symbol rate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Sitka Banner"/>
                </a:rPr>
                <a:t>(2) Further Smooth the signal</a:t>
              </a:r>
            </a:p>
          </p:txBody>
        </p:sp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" t="11239" b="11885"/>
            <a:stretch/>
          </p:blipFill>
          <p:spPr bwMode="auto">
            <a:xfrm>
              <a:off x="2788371" y="1544485"/>
              <a:ext cx="6009207" cy="124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b="13913"/>
          <a:stretch/>
        </p:blipFill>
        <p:spPr bwMode="auto">
          <a:xfrm>
            <a:off x="2736712" y="3819234"/>
            <a:ext cx="6009207" cy="12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6584104" y="5656991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4799" y="1278460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Recovered Signal in Time Domain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49262" y="3605253"/>
            <a:ext cx="445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Further Recovered Signal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11703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2408E-7 1.11111E-6 L 0.11039 1.11111E-6 C 0.15985 1.11111E-6 0.22104 0.06805 0.22104 0.12361 L 0.22104 0.2474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2" y="12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4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08609" y="1620528"/>
            <a:ext cx="6164676" cy="4773072"/>
            <a:chOff x="5408609" y="1620528"/>
            <a:chExt cx="6164676" cy="4773072"/>
          </a:xfrm>
        </p:grpSpPr>
        <p:grpSp>
          <p:nvGrpSpPr>
            <p:cNvPr id="36" name="Group 35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408609" y="1620528"/>
                <a:ext cx="6164676" cy="4525862"/>
                <a:chOff x="5408609" y="1620528"/>
                <a:chExt cx="6164676" cy="4525862"/>
              </a:xfrm>
            </p:grpSpPr>
            <p:pic>
              <p:nvPicPr>
                <p:cNvPr id="41" name="Picture 5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1807" y="2084435"/>
                  <a:ext cx="5231478" cy="4061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="" xmlns:a16="http://schemas.microsoft.com/office/drawing/2014/main" id="{6A837BBE-4589-4FC5-A8D6-C5AEA08DB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1807" y="1725561"/>
                  <a:ext cx="934261" cy="527613"/>
                </a:xfrm>
                <a:prstGeom prst="rect">
                  <a:avLst/>
                </a:prstGeom>
                <a:scene3d>
                  <a:camera prst="orthographicFront">
                    <a:rot lat="0" lon="1080000" rev="0"/>
                  </a:camera>
                  <a:lightRig rig="threePt" dir="t"/>
                </a:scene3d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B5EAC2E6-1392-4263-8723-804CC6A0E1F2}"/>
                    </a:ext>
                  </a:extLst>
                </p:cNvPr>
                <p:cNvGrpSpPr/>
                <p:nvPr/>
              </p:nvGrpSpPr>
              <p:grpSpPr>
                <a:xfrm>
                  <a:off x="10246816" y="3017521"/>
                  <a:ext cx="1190742" cy="464945"/>
                  <a:chOff x="660323" y="4286242"/>
                  <a:chExt cx="4699611" cy="2321183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="" xmlns:a16="http://schemas.microsoft.com/office/drawing/2014/main" id="{5C521986-3BD7-4021-AD97-842F48DB2302}"/>
                      </a:ext>
                    </a:extLst>
                  </p:cNvPr>
                  <p:cNvPicPr/>
                  <p:nvPr/>
                </p:nvPicPr>
                <p:blipFill rotWithShape="1">
                  <a:blip r:embed="rId17"/>
                  <a:srcRect b="46782"/>
                  <a:stretch/>
                </p:blipFill>
                <p:spPr>
                  <a:xfrm>
                    <a:off x="660323" y="4286242"/>
                    <a:ext cx="4699611" cy="2321183"/>
                  </a:xfrm>
                  <a:prstGeom prst="rect">
                    <a:avLst/>
                  </a:prstGeom>
                </p:spPr>
              </p:pic>
              <p:sp>
                <p:nvSpPr>
                  <p:cNvPr id="49" name="Oval 48">
                    <a:extLst>
                      <a:ext uri="{FF2B5EF4-FFF2-40B4-BE49-F238E27FC236}">
                        <a16:creationId xmlns="" xmlns:a16="http://schemas.microsoft.com/office/drawing/2014/main" id="{6C273922-6DE5-4F3A-8D01-9AEF96D5D1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82556" y="4600622"/>
                    <a:ext cx="3631286" cy="1442205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10246816" y="2372506"/>
                  <a:ext cx="128407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Up-sampling:</a:t>
                  </a:r>
                </a:p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/200</a:t>
                  </a:r>
                </a:p>
              </p:txBody>
            </p:sp>
            <p:pic>
              <p:nvPicPr>
                <p:cNvPr id="47" name="Graphic 7" descr="Wi-Fi">
                  <a:extLst>
                    <a:ext uri="{FF2B5EF4-FFF2-40B4-BE49-F238E27FC236}">
                      <a16:creationId xmlns="" xmlns:a16="http://schemas.microsoft.com/office/drawing/2014/main" id="{88DAA2D1-03B8-4955-9F7A-FBF44E7BF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rcRect l="11360" t="18552" r="12616" b="21353"/>
                <a:stretch/>
              </p:blipFill>
              <p:spPr>
                <a:xfrm rot="2923647">
                  <a:off x="5353674" y="1675463"/>
                  <a:ext cx="1249784" cy="1139914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3365" y="5371969"/>
                <a:ext cx="1018301" cy="253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848693" y="6037703"/>
              <a:ext cx="1226727" cy="35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9" y="5058589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30" y="5877178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3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97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=""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100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408609" y="1620528"/>
            <a:ext cx="6164676" cy="4773072"/>
            <a:chOff x="5408609" y="1620528"/>
            <a:chExt cx="6164676" cy="4773072"/>
          </a:xfrm>
        </p:grpSpPr>
        <p:grpSp>
          <p:nvGrpSpPr>
            <p:cNvPr id="85" name="Group 84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08609" y="1620528"/>
                <a:ext cx="6164676" cy="4525862"/>
                <a:chOff x="5408609" y="1620528"/>
                <a:chExt cx="6164676" cy="4525862"/>
              </a:xfrm>
            </p:grpSpPr>
            <p:pic>
              <p:nvPicPr>
                <p:cNvPr id="89" name="Picture 5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1807" y="2084435"/>
                  <a:ext cx="5231478" cy="4061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="" xmlns:a16="http://schemas.microsoft.com/office/drawing/2014/main" id="{6A837BBE-4589-4FC5-A8D6-C5AEA08DB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1807" y="1725561"/>
                  <a:ext cx="934261" cy="527613"/>
                </a:xfrm>
                <a:prstGeom prst="rect">
                  <a:avLst/>
                </a:prstGeom>
                <a:scene3d>
                  <a:camera prst="orthographicFront">
                    <a:rot lat="0" lon="1080000" rev="0"/>
                  </a:camera>
                  <a:lightRig rig="threePt" dir="t"/>
                </a:scene3d>
              </p:spPr>
            </p:pic>
            <p:grpSp>
              <p:nvGrpSpPr>
                <p:cNvPr id="91" name="Group 90">
                  <a:extLst>
                    <a:ext uri="{FF2B5EF4-FFF2-40B4-BE49-F238E27FC236}">
                      <a16:creationId xmlns="" xmlns:a16="http://schemas.microsoft.com/office/drawing/2014/main" id="{B5EAC2E6-1392-4263-8723-804CC6A0E1F2}"/>
                    </a:ext>
                  </a:extLst>
                </p:cNvPr>
                <p:cNvGrpSpPr/>
                <p:nvPr/>
              </p:nvGrpSpPr>
              <p:grpSpPr>
                <a:xfrm>
                  <a:off x="10246816" y="3017521"/>
                  <a:ext cx="1190742" cy="464945"/>
                  <a:chOff x="660323" y="4286242"/>
                  <a:chExt cx="4699611" cy="2321183"/>
                </a:xfrm>
              </p:grpSpPr>
              <p:pic>
                <p:nvPicPr>
                  <p:cNvPr id="94" name="Picture 93">
                    <a:extLst>
                      <a:ext uri="{FF2B5EF4-FFF2-40B4-BE49-F238E27FC236}">
                        <a16:creationId xmlns="" xmlns:a16="http://schemas.microsoft.com/office/drawing/2014/main" id="{5C521986-3BD7-4021-AD97-842F48DB2302}"/>
                      </a:ext>
                    </a:extLst>
                  </p:cNvPr>
                  <p:cNvPicPr/>
                  <p:nvPr/>
                </p:nvPicPr>
                <p:blipFill rotWithShape="1">
                  <a:blip r:embed="rId17"/>
                  <a:srcRect b="46782"/>
                  <a:stretch/>
                </p:blipFill>
                <p:spPr>
                  <a:xfrm>
                    <a:off x="660323" y="4286242"/>
                    <a:ext cx="4699611" cy="2321183"/>
                  </a:xfrm>
                  <a:prstGeom prst="rect">
                    <a:avLst/>
                  </a:prstGeom>
                </p:spPr>
              </p:pic>
              <p:sp>
                <p:nvSpPr>
                  <p:cNvPr id="95" name="Oval 94">
                    <a:extLst>
                      <a:ext uri="{FF2B5EF4-FFF2-40B4-BE49-F238E27FC236}">
                        <a16:creationId xmlns="" xmlns:a16="http://schemas.microsoft.com/office/drawing/2014/main" id="{6C273922-6DE5-4F3A-8D01-9AEF96D5D1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82556" y="4600622"/>
                    <a:ext cx="3631286" cy="1442205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10246816" y="2372506"/>
                  <a:ext cx="128407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Up-sampling:</a:t>
                  </a:r>
                </a:p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/200</a:t>
                  </a:r>
                </a:p>
              </p:txBody>
            </p:sp>
            <p:pic>
              <p:nvPicPr>
                <p:cNvPr id="93" name="Graphic 7" descr="Wi-Fi">
                  <a:extLst>
                    <a:ext uri="{FF2B5EF4-FFF2-40B4-BE49-F238E27FC236}">
                      <a16:creationId xmlns="" xmlns:a16="http://schemas.microsoft.com/office/drawing/2014/main" id="{88DAA2D1-03B8-4955-9F7A-FBF44E7BF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5"/>
                    </a:ext>
                  </a:extLst>
                </a:blip>
                <a:srcRect l="11360" t="18552" r="12616" b="21353"/>
                <a:stretch/>
              </p:blipFill>
              <p:spPr>
                <a:xfrm rot="2923647">
                  <a:off x="5353674" y="1675463"/>
                  <a:ext cx="1249784" cy="1139914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3365" y="5371969"/>
                <a:ext cx="1018301" cy="253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848693" y="6037703"/>
              <a:ext cx="1226727" cy="35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7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53966" y="4804673"/>
            <a:ext cx="404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/ 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18115" y="1244868"/>
            <a:ext cx="11777059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4">
            <a:extLst>
              <a:ext uri="{FF2B5EF4-FFF2-40B4-BE49-F238E27FC236}">
                <a16:creationId xmlns=""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fld id="{8D7026E9-6606-4B7C-9DC5-0640007BDBAE}" type="slidenum">
              <a:rPr lang="en-US" smtClean="0"/>
              <a:pPr lvl="2"/>
              <a:t>23</a:t>
            </a:fld>
            <a:endParaRPr lang="en-US" dirty="0"/>
          </a:p>
        </p:txBody>
      </p:sp>
      <p:sp>
        <p:nvSpPr>
          <p:cNvPr id="60" name="Notched Right Arrow 59"/>
          <p:cNvSpPr/>
          <p:nvPr/>
        </p:nvSpPr>
        <p:spPr>
          <a:xfrm rot="5400000">
            <a:off x="4202169" y="3317734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93667" y="3181105"/>
            <a:ext cx="406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itka Banner"/>
              </a:rPr>
              <a:t>Truncate float to Binary: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positive </a:t>
            </a:r>
            <a:r>
              <a:rPr lang="en-US" sz="140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1; negative 0</a:t>
            </a:r>
            <a:endParaRPr lang="en-US" sz="1400" dirty="0">
              <a:solidFill>
                <a:srgbClr val="FF0000"/>
              </a:solidFill>
              <a:latin typeface="Sitka Bann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b="11307"/>
          <a:stretch/>
        </p:blipFill>
        <p:spPr bwMode="auto">
          <a:xfrm>
            <a:off x="2793650" y="1730976"/>
            <a:ext cx="5881720" cy="12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752" b="13300"/>
          <a:stretch/>
        </p:blipFill>
        <p:spPr bwMode="auto">
          <a:xfrm>
            <a:off x="2793651" y="3867207"/>
            <a:ext cx="5946582" cy="10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6584104" y="5656991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075420" y="1337344"/>
            <a:ext cx="2799893" cy="2436613"/>
            <a:chOff x="8549239" y="1430594"/>
            <a:chExt cx="3166552" cy="32450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harpenSoften amount="36000"/>
                      </a14:imgEffect>
                      <a14:imgEffect>
                        <a14:saturation sat="261000"/>
                      </a14:imgEffect>
                      <a14:imgEffect>
                        <a14:brightnessContrast contrast="44000"/>
                      </a14:imgEffect>
                    </a14:imgLayer>
                  </a14:imgProps>
                </a:ext>
              </a:extLst>
            </a:blip>
            <a:srcRect r="45448"/>
            <a:stretch/>
          </p:blipFill>
          <p:spPr>
            <a:xfrm>
              <a:off x="9075420" y="1946510"/>
              <a:ext cx="2061199" cy="2347276"/>
            </a:xfrm>
            <a:prstGeom prst="rect">
              <a:avLst/>
            </a:prstGeom>
          </p:spPr>
        </p:pic>
        <p:sp>
          <p:nvSpPr>
            <p:cNvPr id="8" name="Oval Callout 7"/>
            <p:cNvSpPr/>
            <p:nvPr/>
          </p:nvSpPr>
          <p:spPr>
            <a:xfrm>
              <a:off x="8549239" y="1430594"/>
              <a:ext cx="3166552" cy="3245061"/>
            </a:xfrm>
            <a:prstGeom prst="wedgeEllipseCallout">
              <a:avLst>
                <a:gd name="adj1" fmla="val -62726"/>
                <a:gd name="adj2" fmla="val 6897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66320" y="1540063"/>
            <a:ext cx="1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30817" y="3336120"/>
            <a:ext cx="31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492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96 -0.05324 L -0.02499 -0.05324 C 0.03099 -0.05324 0.10011 0.01574 0.10011 0.07176 L 0.10011 0.1967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 animBg="1"/>
      <p:bldP spid="63" grpId="0"/>
      <p:bldP spid="103" grpId="0"/>
      <p:bldP spid="11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 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94392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Physical-layer Testing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6021364" y="4376706"/>
            <a:ext cx="153577" cy="1196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592855" y="3014865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191151"/>
            <a:ext cx="212512" cy="64921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823201" y="2628488"/>
            <a:ext cx="439730" cy="288976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28388" y="3679924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3669030" y="1257300"/>
            <a:ext cx="11430" cy="51363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D25E31FA-F76F-4466-8DD5-9DDF8763F595}"/>
              </a:ext>
            </a:extLst>
          </p:cNvPr>
          <p:cNvCxnSpPr>
            <a:cxnSpLocks/>
          </p:cNvCxnSpPr>
          <p:nvPr/>
        </p:nvCxnSpPr>
        <p:spPr>
          <a:xfrm>
            <a:off x="689250" y="2210192"/>
            <a:ext cx="254888" cy="74353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EB3AC59-1F31-44C0-8B61-F7FD2ABF7FB3}"/>
              </a:ext>
            </a:extLst>
          </p:cNvPr>
          <p:cNvGrpSpPr/>
          <p:nvPr/>
        </p:nvGrpSpPr>
        <p:grpSpPr>
          <a:xfrm>
            <a:off x="7641280" y="2713739"/>
            <a:ext cx="882261" cy="2292574"/>
            <a:chOff x="7258521" y="2782830"/>
            <a:chExt cx="914400" cy="2222149"/>
          </a:xfrm>
          <a:solidFill>
            <a:srgbClr val="BB5F71"/>
          </a:solidFill>
        </p:grpSpPr>
        <p:pic>
          <p:nvPicPr>
            <p:cNvPr id="56" name="Graphic 55" descr="Wi-Fi">
              <a:extLst>
                <a:ext uri="{FF2B5EF4-FFF2-40B4-BE49-F238E27FC236}">
                  <a16:creationId xmlns="" xmlns:a16="http://schemas.microsoft.com/office/drawing/2014/main" id="{3E0BF032-89F8-47E5-8D25-3379987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7258521" y="2917462"/>
              <a:ext cx="914400" cy="197665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FC2768B-EF56-4F0F-9821-0FFF58820B9F}"/>
                </a:ext>
              </a:extLst>
            </p:cNvPr>
            <p:cNvSpPr/>
            <p:nvPr/>
          </p:nvSpPr>
          <p:spPr>
            <a:xfrm>
              <a:off x="7288752" y="4726371"/>
              <a:ext cx="866825" cy="27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C78C2381-29AF-40FA-A779-4B8D6FB1CAD2}"/>
                </a:ext>
              </a:extLst>
            </p:cNvPr>
            <p:cNvSpPr/>
            <p:nvPr/>
          </p:nvSpPr>
          <p:spPr>
            <a:xfrm>
              <a:off x="7288753" y="2782830"/>
              <a:ext cx="884167" cy="31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D30739EC-4EA5-48C7-875E-70922D0DF93F}"/>
              </a:ext>
            </a:extLst>
          </p:cNvPr>
          <p:cNvGrpSpPr/>
          <p:nvPr/>
        </p:nvGrpSpPr>
        <p:grpSpPr>
          <a:xfrm>
            <a:off x="6727096" y="2703633"/>
            <a:ext cx="914400" cy="2335027"/>
            <a:chOff x="7270349" y="2711101"/>
            <a:chExt cx="914400" cy="2335027"/>
          </a:xfrm>
        </p:grpSpPr>
        <p:pic>
          <p:nvPicPr>
            <p:cNvPr id="60" name="Graphic 59" descr="Wi-Fi">
              <a:extLst>
                <a:ext uri="{FF2B5EF4-FFF2-40B4-BE49-F238E27FC236}">
                  <a16:creationId xmlns="" xmlns:a16="http://schemas.microsoft.com/office/drawing/2014/main" id="{DD537B0C-B815-44B9-8B3E-6B7E11CC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270349" y="2917462"/>
              <a:ext cx="914400" cy="197665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70BC26B6-E686-4D63-8FFF-D9605D1B9131}"/>
                </a:ext>
              </a:extLst>
            </p:cNvPr>
            <p:cNvSpPr/>
            <p:nvPr/>
          </p:nvSpPr>
          <p:spPr>
            <a:xfrm>
              <a:off x="7317389" y="2711101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75B1726D-6D64-47D1-98B0-B020D4AC10CC}"/>
                </a:ext>
              </a:extLst>
            </p:cNvPr>
            <p:cNvSpPr/>
            <p:nvPr/>
          </p:nvSpPr>
          <p:spPr>
            <a:xfrm>
              <a:off x="7314833" y="4716237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41F4821-48D0-459E-A49E-0BA04FA3E02C}"/>
              </a:ext>
            </a:extLst>
          </p:cNvPr>
          <p:cNvSpPr txBox="1"/>
          <p:nvPr/>
        </p:nvSpPr>
        <p:spPr>
          <a:xfrm>
            <a:off x="152082" y="5803582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AB892FD-72AA-4D61-8538-56E8A2F26D77}"/>
              </a:ext>
            </a:extLst>
          </p:cNvPr>
          <p:cNvSpPr txBox="1"/>
          <p:nvPr/>
        </p:nvSpPr>
        <p:spPr>
          <a:xfrm>
            <a:off x="152082" y="184086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="" xmlns:a16="http://schemas.microsoft.com/office/drawing/2014/main" id="{CB02B0E6-911E-4F3D-BDCD-2F2A9BBB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="" xmlns:a16="http://schemas.microsoft.com/office/drawing/2014/main" id="{FEA8466E-28F1-4562-8595-4E24097D4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3">
            <a:extLst>
              <a:ext uri="{FF2B5EF4-FFF2-40B4-BE49-F238E27FC236}">
                <a16:creationId xmlns="" xmlns:a16="http://schemas.microsoft.com/office/drawing/2014/main" id="{10A8FB56-F74E-4AED-AEF3-D5F9C11DC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">
            <a:extLst>
              <a:ext uri="{FF2B5EF4-FFF2-40B4-BE49-F238E27FC236}">
                <a16:creationId xmlns="" xmlns:a16="http://schemas.microsoft.com/office/drawing/2014/main" id="{DF4EF30A-88C9-4B58-99E7-7346700F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315310" y="173421"/>
            <a:ext cx="1507891" cy="425669"/>
          </a:xfrm>
          <a:prstGeom prst="rect">
            <a:avLst/>
          </a:prstGeom>
          <a:solidFill>
            <a:srgbClr val="F4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6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 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94392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Physical-layer Testing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6021364" y="4376706"/>
            <a:ext cx="153577" cy="1196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592855" y="3014865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191151"/>
            <a:ext cx="212512" cy="649210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74292" y="2193892"/>
            <a:ext cx="269846" cy="759838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823201" y="2628488"/>
            <a:ext cx="439730" cy="288976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5099" y="5840361"/>
            <a:ext cx="77903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828784"/>
            <a:ext cx="779039" cy="3693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7" b="-114"/>
          <a:stretch/>
        </p:blipFill>
        <p:spPr bwMode="auto">
          <a:xfrm>
            <a:off x="2297344" y="2294750"/>
            <a:ext cx="897906" cy="40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8" b="8388"/>
          <a:stretch/>
        </p:blipFill>
        <p:spPr bwMode="auto">
          <a:xfrm>
            <a:off x="2310561" y="4477761"/>
            <a:ext cx="884690" cy="37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28388" y="3679924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669030" y="1257300"/>
            <a:ext cx="11430" cy="51363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85EC5012-2E1B-484C-906E-FA08D072DCB4}"/>
              </a:ext>
            </a:extLst>
          </p:cNvPr>
          <p:cNvGrpSpPr/>
          <p:nvPr/>
        </p:nvGrpSpPr>
        <p:grpSpPr>
          <a:xfrm>
            <a:off x="7641280" y="2713739"/>
            <a:ext cx="882261" cy="2292574"/>
            <a:chOff x="7258521" y="2782830"/>
            <a:chExt cx="914400" cy="2222149"/>
          </a:xfrm>
          <a:solidFill>
            <a:srgbClr val="BB5F71"/>
          </a:solidFill>
        </p:grpSpPr>
        <p:pic>
          <p:nvPicPr>
            <p:cNvPr id="49" name="Graphic 48" descr="Wi-Fi">
              <a:extLst>
                <a:ext uri="{FF2B5EF4-FFF2-40B4-BE49-F238E27FC236}">
                  <a16:creationId xmlns="" xmlns:a16="http://schemas.microsoft.com/office/drawing/2014/main" id="{778F0CCB-ECDA-4B42-933F-3EB461AE5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258521" y="2917462"/>
              <a:ext cx="914400" cy="197665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B1BBE37F-4CA6-4ED8-A7D7-F2B33D22894D}"/>
                </a:ext>
              </a:extLst>
            </p:cNvPr>
            <p:cNvSpPr/>
            <p:nvPr/>
          </p:nvSpPr>
          <p:spPr>
            <a:xfrm>
              <a:off x="7288752" y="4726371"/>
              <a:ext cx="866825" cy="27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F7894B1F-C516-4489-BF19-397A3A3FCC30}"/>
                </a:ext>
              </a:extLst>
            </p:cNvPr>
            <p:cNvSpPr/>
            <p:nvPr/>
          </p:nvSpPr>
          <p:spPr>
            <a:xfrm>
              <a:off x="7288753" y="2782830"/>
              <a:ext cx="884167" cy="31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D0B20B6C-5E13-4C03-A629-6FDE5FBFF674}"/>
              </a:ext>
            </a:extLst>
          </p:cNvPr>
          <p:cNvGrpSpPr/>
          <p:nvPr/>
        </p:nvGrpSpPr>
        <p:grpSpPr>
          <a:xfrm>
            <a:off x="6727096" y="2703633"/>
            <a:ext cx="914400" cy="2335027"/>
            <a:chOff x="7270349" y="2711101"/>
            <a:chExt cx="914400" cy="2335027"/>
          </a:xfrm>
        </p:grpSpPr>
        <p:pic>
          <p:nvPicPr>
            <p:cNvPr id="58" name="Graphic 57" descr="Wi-Fi">
              <a:extLst>
                <a:ext uri="{FF2B5EF4-FFF2-40B4-BE49-F238E27FC236}">
                  <a16:creationId xmlns="" xmlns:a16="http://schemas.microsoft.com/office/drawing/2014/main" id="{1DFF508F-B3F5-4713-A763-C060A838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7270349" y="2917462"/>
              <a:ext cx="914400" cy="197665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D828AADF-959C-4D96-AE33-AB35E45ACBCF}"/>
                </a:ext>
              </a:extLst>
            </p:cNvPr>
            <p:cNvSpPr/>
            <p:nvPr/>
          </p:nvSpPr>
          <p:spPr>
            <a:xfrm>
              <a:off x="7317389" y="2711101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85C0EF86-FBC7-426B-9FF2-47D8BF0D448A}"/>
                </a:ext>
              </a:extLst>
            </p:cNvPr>
            <p:cNvSpPr/>
            <p:nvPr/>
          </p:nvSpPr>
          <p:spPr>
            <a:xfrm>
              <a:off x="7314833" y="4716237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</p:grpSp>
      <p:pic>
        <p:nvPicPr>
          <p:cNvPr id="61" name="Picture 3">
            <a:extLst>
              <a:ext uri="{FF2B5EF4-FFF2-40B4-BE49-F238E27FC236}">
                <a16:creationId xmlns="" xmlns:a16="http://schemas.microsoft.com/office/drawing/2014/main" id="{73DE92BB-8BF6-4354-A5A4-80BF5BF2E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3">
            <a:extLst>
              <a:ext uri="{FF2B5EF4-FFF2-40B4-BE49-F238E27FC236}">
                <a16:creationId xmlns="" xmlns:a16="http://schemas.microsoft.com/office/drawing/2014/main" id="{E11CBE8B-730C-4EBE-8F53-82250B557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315310" y="173421"/>
            <a:ext cx="1507891" cy="425669"/>
          </a:xfrm>
          <a:prstGeom prst="rect">
            <a:avLst/>
          </a:prstGeom>
          <a:solidFill>
            <a:srgbClr val="F4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2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A0254-2815-4FC8-9F16-D1891E16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Testing 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164" y="1699786"/>
            <a:ext cx="582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 smtClean="0"/>
              <a:t>Distance</a:t>
            </a:r>
            <a:r>
              <a:rPr lang="en-US" sz="1400" dirty="0"/>
              <a:t>: 40mm – 200 mm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4166" y="1705373"/>
            <a:ext cx="10984321" cy="1832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24162" y="3598131"/>
            <a:ext cx="10984325" cy="1492957"/>
            <a:chOff x="624162" y="2167478"/>
            <a:chExt cx="11351529" cy="1812046"/>
          </a:xfrm>
        </p:grpSpPr>
        <p:sp>
          <p:nvSpPr>
            <p:cNvPr id="48" name="TextBox 47"/>
            <p:cNvSpPr txBox="1"/>
            <p:nvPr/>
          </p:nvSpPr>
          <p:spPr>
            <a:xfrm>
              <a:off x="624162" y="2167480"/>
              <a:ext cx="5783215" cy="70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sz="1400" dirty="0"/>
                <a:t>Orientation:</a:t>
              </a:r>
            </a:p>
            <a:p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24163" y="2167478"/>
              <a:ext cx="11351528" cy="18120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CD32BF77-3453-4419-A176-F356C778F9E9}"/>
              </a:ext>
            </a:extLst>
          </p:cNvPr>
          <p:cNvGrpSpPr/>
          <p:nvPr/>
        </p:nvGrpSpPr>
        <p:grpSpPr>
          <a:xfrm>
            <a:off x="735209" y="2008665"/>
            <a:ext cx="11046440" cy="1483332"/>
            <a:chOff x="763929" y="1926746"/>
            <a:chExt cx="11046440" cy="1483332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39"/>
            <a:stretch/>
          </p:blipFill>
          <p:spPr bwMode="auto">
            <a:xfrm>
              <a:off x="1324659" y="2062097"/>
              <a:ext cx="1524428" cy="1347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b="17973"/>
            <a:stretch/>
          </p:blipFill>
          <p:spPr bwMode="auto">
            <a:xfrm>
              <a:off x="4375613" y="2077239"/>
              <a:ext cx="1552919" cy="133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29"/>
            <a:stretch/>
          </p:blipFill>
          <p:spPr bwMode="auto">
            <a:xfrm>
              <a:off x="9598900" y="2056002"/>
              <a:ext cx="1561215" cy="135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63929" y="1965769"/>
              <a:ext cx="736544" cy="5862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89789" y="1968026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cxnSp>
          <p:nvCxnSpPr>
            <p:cNvPr id="6" name="Straight Connector 5"/>
            <p:cNvCxnSpPr>
              <a:cxnSpLocks/>
              <a:stCxn id="13" idx="2"/>
            </p:cNvCxnSpPr>
            <p:nvPr/>
          </p:nvCxnSpPr>
          <p:spPr>
            <a:xfrm>
              <a:off x="1132201" y="2552043"/>
              <a:ext cx="924406" cy="5621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  <a:stCxn id="14" idx="2"/>
            </p:cNvCxnSpPr>
            <p:nvPr/>
          </p:nvCxnSpPr>
          <p:spPr>
            <a:xfrm flipH="1">
              <a:off x="2356209" y="2614357"/>
              <a:ext cx="829820" cy="55299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866356" y="1969548"/>
              <a:ext cx="599203" cy="4187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BM chest</a:t>
              </a:r>
            </a:p>
          </p:txBody>
        </p:sp>
        <p:cxnSp>
          <p:nvCxnSpPr>
            <p:cNvPr id="21" name="Straight Connector 20"/>
            <p:cNvCxnSpPr>
              <a:cxnSpLocks/>
              <a:stCxn id="20" idx="2"/>
            </p:cNvCxnSpPr>
            <p:nvPr/>
          </p:nvCxnSpPr>
          <p:spPr>
            <a:xfrm>
              <a:off x="4165958" y="2388315"/>
              <a:ext cx="876733" cy="435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151632" y="1930371"/>
              <a:ext cx="658737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S-ICD</a:t>
              </a:r>
            </a:p>
          </p:txBody>
        </p:sp>
        <p:cxnSp>
          <p:nvCxnSpPr>
            <p:cNvPr id="25" name="Straight Connector 24"/>
            <p:cNvCxnSpPr>
              <a:cxnSpLocks/>
              <a:stCxn id="23" idx="2"/>
            </p:cNvCxnSpPr>
            <p:nvPr/>
          </p:nvCxnSpPr>
          <p:spPr>
            <a:xfrm flipH="1">
              <a:off x="10806234" y="2207370"/>
              <a:ext cx="674767" cy="81889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Left-Right 27">
              <a:extLst>
                <a:ext uri="{FF2B5EF4-FFF2-40B4-BE49-F238E27FC236}">
                  <a16:creationId xmlns="" xmlns:a16="http://schemas.microsoft.com/office/drawing/2014/main" id="{C147FA07-19BD-4CA0-B004-14A66775786D}"/>
                </a:ext>
              </a:extLst>
            </p:cNvPr>
            <p:cNvSpPr/>
            <p:nvPr/>
          </p:nvSpPr>
          <p:spPr>
            <a:xfrm>
              <a:off x="1500473" y="1999048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~70mm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BC98C6C5-7BE9-412A-AA22-F03D0B537914}"/>
                </a:ext>
              </a:extLst>
            </p:cNvPr>
            <p:cNvSpPr txBox="1"/>
            <p:nvPr/>
          </p:nvSpPr>
          <p:spPr>
            <a:xfrm>
              <a:off x="5764686" y="1958419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sp>
          <p:nvSpPr>
            <p:cNvPr id="44" name="Arrow: Left-Right 43">
              <a:extLst>
                <a:ext uri="{FF2B5EF4-FFF2-40B4-BE49-F238E27FC236}">
                  <a16:creationId xmlns="" xmlns:a16="http://schemas.microsoft.com/office/drawing/2014/main" id="{686FC3B1-B7C4-4CFE-BDBB-0D3807EC0460}"/>
                </a:ext>
              </a:extLst>
            </p:cNvPr>
            <p:cNvSpPr/>
            <p:nvPr/>
          </p:nvSpPr>
          <p:spPr>
            <a:xfrm>
              <a:off x="4475371" y="1960727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~140mm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3B7B4958-08AB-404D-B2E9-6C32EFAC6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5806" y="2603163"/>
              <a:ext cx="829820" cy="56418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EC5FDA19-5170-4A4B-8553-D59E13C0621D}"/>
                </a:ext>
              </a:extLst>
            </p:cNvPr>
            <p:cNvSpPr txBox="1"/>
            <p:nvPr/>
          </p:nvSpPr>
          <p:spPr>
            <a:xfrm>
              <a:off x="6776094" y="1954117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7D30AF5-25D9-408B-8ACA-2CC2103FC32A}"/>
                </a:ext>
              </a:extLst>
            </p:cNvPr>
            <p:cNvSpPr txBox="1"/>
            <p:nvPr/>
          </p:nvSpPr>
          <p:spPr>
            <a:xfrm>
              <a:off x="6486681" y="2168021"/>
              <a:ext cx="4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3815C2CE-F4FB-497C-B9C4-896DFF2719D0}"/>
                </a:ext>
              </a:extLst>
            </p:cNvPr>
            <p:cNvSpPr txBox="1"/>
            <p:nvPr/>
          </p:nvSpPr>
          <p:spPr>
            <a:xfrm>
              <a:off x="8023444" y="1931048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C2C1D0FE-6C20-4F00-82A0-CDC1C87FB350}"/>
                </a:ext>
              </a:extLst>
            </p:cNvPr>
            <p:cNvSpPr txBox="1"/>
            <p:nvPr/>
          </p:nvSpPr>
          <p:spPr>
            <a:xfrm>
              <a:off x="9034852" y="1926746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CD8F908D-A31F-4CA9-A047-804739734E7B}"/>
                </a:ext>
              </a:extLst>
            </p:cNvPr>
            <p:cNvSpPr txBox="1"/>
            <p:nvPr/>
          </p:nvSpPr>
          <p:spPr>
            <a:xfrm>
              <a:off x="8745439" y="2140650"/>
              <a:ext cx="4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F92AB53-EE0A-48D7-9DA6-957611FF6D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419684" y="2577379"/>
              <a:ext cx="1942689" cy="4194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row: Left-Right 59">
              <a:extLst>
                <a:ext uri="{FF2B5EF4-FFF2-40B4-BE49-F238E27FC236}">
                  <a16:creationId xmlns="" xmlns:a16="http://schemas.microsoft.com/office/drawing/2014/main" id="{BA3AA35C-E5E8-4EA2-9DC0-0CBD4A83A2B5}"/>
                </a:ext>
              </a:extLst>
            </p:cNvPr>
            <p:cNvSpPr/>
            <p:nvPr/>
          </p:nvSpPr>
          <p:spPr>
            <a:xfrm>
              <a:off x="9844629" y="1957313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~130mm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="" xmlns:a16="http://schemas.microsoft.com/office/drawing/2014/main" id="{EE0B48C9-A649-4007-8013-16D5B22EEDC5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6316"/>
          <a:stretch/>
        </p:blipFill>
        <p:spPr bwMode="auto">
          <a:xfrm>
            <a:off x="2927150" y="3654514"/>
            <a:ext cx="5441777" cy="138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5FEF43A6-9634-4794-86B3-C533208A2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93" y="5259965"/>
            <a:ext cx="1334730" cy="104998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DC40F80-A864-4DB5-8A91-C3FDBD145344}"/>
              </a:ext>
            </a:extLst>
          </p:cNvPr>
          <p:cNvSpPr txBox="1"/>
          <p:nvPr/>
        </p:nvSpPr>
        <p:spPr>
          <a:xfrm>
            <a:off x="2932092" y="5218380"/>
            <a:ext cx="15331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Skin Simulation: </a:t>
            </a:r>
            <a:r>
              <a:rPr lang="en-US" sz="1100" dirty="0"/>
              <a:t>Anechoic chamber (container surrounded by anechoic foam)</a:t>
            </a:r>
          </a:p>
        </p:txBody>
      </p:sp>
      <p:pic>
        <p:nvPicPr>
          <p:cNvPr id="62" name="Picture 61" descr="A close up of a glass&#10;&#10;Description generated with high confidence">
            <a:extLst>
              <a:ext uri="{FF2B5EF4-FFF2-40B4-BE49-F238E27FC236}">
                <a16:creationId xmlns="" xmlns:a16="http://schemas.microsoft.com/office/drawing/2014/main" id="{4DB6D7A6-FA01-4F15-8C29-21913140C8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6" t="13425" r="878" b="6669"/>
          <a:stretch/>
        </p:blipFill>
        <p:spPr>
          <a:xfrm>
            <a:off x="7686996" y="5230608"/>
            <a:ext cx="615455" cy="106579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EC65995C-8F94-4E44-AADB-9080BAC96905}"/>
              </a:ext>
            </a:extLst>
          </p:cNvPr>
          <p:cNvSpPr txBox="1"/>
          <p:nvPr/>
        </p:nvSpPr>
        <p:spPr>
          <a:xfrm>
            <a:off x="6109863" y="5201956"/>
            <a:ext cx="16571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Body Fluid Simulation: </a:t>
            </a:r>
          </a:p>
          <a:p>
            <a:r>
              <a:rPr lang="en-US" sz="1100" dirty="0"/>
              <a:t>Saline concentration = 2.0g/L; Conductivity 2.85mS/cm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="" xmlns:a16="http://schemas.microsoft.com/office/drawing/2014/main" id="{5DA56CCD-BA12-4F6F-9842-1F0ADC5652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5961" r="19345" b="9528"/>
          <a:stretch/>
        </p:blipFill>
        <p:spPr>
          <a:xfrm>
            <a:off x="10142345" y="5178089"/>
            <a:ext cx="1137303" cy="101929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FE047FB5-678B-4ABE-A44E-879198A1A774}"/>
              </a:ext>
            </a:extLst>
          </p:cNvPr>
          <p:cNvSpPr txBox="1"/>
          <p:nvPr/>
        </p:nvSpPr>
        <p:spPr>
          <a:xfrm>
            <a:off x="8970032" y="5218380"/>
            <a:ext cx="1657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Air in lungs Simulation: </a:t>
            </a:r>
          </a:p>
          <a:p>
            <a:r>
              <a:rPr lang="en-US" sz="1100" dirty="0"/>
              <a:t>Using Balloon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8E1F442B-9A72-4520-A906-85D7BA98CD86}"/>
              </a:ext>
            </a:extLst>
          </p:cNvPr>
          <p:cNvSpPr txBox="1"/>
          <p:nvPr/>
        </p:nvSpPr>
        <p:spPr>
          <a:xfrm>
            <a:off x="10722177" y="4121647"/>
            <a:ext cx="886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only needed in S-ICD case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="" xmlns:a16="http://schemas.microsoft.com/office/drawing/2014/main" id="{0FEBE36B-B30E-4C8A-B5C1-E92E63C1BE05}"/>
              </a:ext>
            </a:extLst>
          </p:cNvPr>
          <p:cNvSpPr/>
          <p:nvPr/>
        </p:nvSpPr>
        <p:spPr>
          <a:xfrm>
            <a:off x="7801925" y="1853674"/>
            <a:ext cx="4164637" cy="18008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95A96115-67A2-4EF1-A8A4-C4FEFB8BB86D}"/>
              </a:ext>
            </a:extLst>
          </p:cNvPr>
          <p:cNvSpPr txBox="1"/>
          <p:nvPr/>
        </p:nvSpPr>
        <p:spPr>
          <a:xfrm>
            <a:off x="7984509" y="5382511"/>
            <a:ext cx="498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salt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4166" y="1357319"/>
            <a:ext cx="3280857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 Testing Parameters: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42345" y="6197388"/>
            <a:ext cx="2052830" cy="6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4161" y="5190681"/>
            <a:ext cx="5783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/>
              <a:t>Transmission Media: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24164" y="5157029"/>
            <a:ext cx="10984323" cy="13081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0333653" y="3654515"/>
            <a:ext cx="0" cy="160545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1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7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57" r="2292" b="2645"/>
          <a:stretch/>
        </p:blipFill>
        <p:spPr>
          <a:xfrm rot="16200000">
            <a:off x="8338828" y="3209807"/>
            <a:ext cx="2438003" cy="2454917"/>
          </a:xfr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A0254-2815-4FC8-9F16-D1891E16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Testing Environment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FBD4B02-388E-40C9-B4EE-E0A8D9BD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27</a:t>
            </a:fld>
            <a:endParaRPr lang="en-US" dirty="0"/>
          </a:p>
        </p:txBody>
      </p:sp>
      <p:pic>
        <p:nvPicPr>
          <p:cNvPr id="17" name="Picture 16" descr="A close up of a device&#10;&#10;Description generated with very high confidence">
            <a:extLst>
              <a:ext uri="{FF2B5EF4-FFF2-40B4-BE49-F238E27FC236}">
                <a16:creationId xmlns="" xmlns:a16="http://schemas.microsoft.com/office/drawing/2014/main" id="{B7774A60-6ABA-413B-904A-24E5875F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7" y="1899394"/>
            <a:ext cx="6326402" cy="40787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EE75B54-82E6-4B26-AB4F-31BCD575DD5F}"/>
              </a:ext>
            </a:extLst>
          </p:cNvPr>
          <p:cNvSpPr/>
          <p:nvPr/>
        </p:nvSpPr>
        <p:spPr>
          <a:xfrm>
            <a:off x="9216968" y="3449174"/>
            <a:ext cx="674254" cy="202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167" y="1357319"/>
            <a:ext cx="3852830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Device positioning fixture: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70098" y="2055855"/>
            <a:ext cx="2131236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Enables stable device positioning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330371" y="2757200"/>
            <a:ext cx="248245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Actual use in saline tank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980427" y="1887517"/>
            <a:ext cx="6326397" cy="4078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>
            <a:off x="7318689" y="2992582"/>
            <a:ext cx="1898279" cy="146797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 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94392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Physical-layer Testing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6021364" y="4376706"/>
            <a:ext cx="153577" cy="1196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592855" y="3014865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191151"/>
            <a:ext cx="212512" cy="64921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823201" y="2628488"/>
            <a:ext cx="439730" cy="288976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28388" y="3679924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3669030" y="1257300"/>
            <a:ext cx="11430" cy="51363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D25E31FA-F76F-4466-8DD5-9DDF8763F595}"/>
              </a:ext>
            </a:extLst>
          </p:cNvPr>
          <p:cNvCxnSpPr>
            <a:cxnSpLocks/>
          </p:cNvCxnSpPr>
          <p:nvPr/>
        </p:nvCxnSpPr>
        <p:spPr>
          <a:xfrm>
            <a:off x="689250" y="2210192"/>
            <a:ext cx="254888" cy="74353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EB3AC59-1F31-44C0-8B61-F7FD2ABF7FB3}"/>
              </a:ext>
            </a:extLst>
          </p:cNvPr>
          <p:cNvGrpSpPr/>
          <p:nvPr/>
        </p:nvGrpSpPr>
        <p:grpSpPr>
          <a:xfrm>
            <a:off x="7641280" y="2713739"/>
            <a:ext cx="882261" cy="2292574"/>
            <a:chOff x="7258521" y="2782830"/>
            <a:chExt cx="914400" cy="2222149"/>
          </a:xfrm>
          <a:solidFill>
            <a:srgbClr val="BB5F71"/>
          </a:solidFill>
        </p:grpSpPr>
        <p:pic>
          <p:nvPicPr>
            <p:cNvPr id="56" name="Graphic 55" descr="Wi-Fi">
              <a:extLst>
                <a:ext uri="{FF2B5EF4-FFF2-40B4-BE49-F238E27FC236}">
                  <a16:creationId xmlns="" xmlns:a16="http://schemas.microsoft.com/office/drawing/2014/main" id="{3E0BF032-89F8-47E5-8D25-3379987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7258521" y="2917462"/>
              <a:ext cx="914400" cy="197665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FC2768B-EF56-4F0F-9821-0FFF58820B9F}"/>
                </a:ext>
              </a:extLst>
            </p:cNvPr>
            <p:cNvSpPr/>
            <p:nvPr/>
          </p:nvSpPr>
          <p:spPr>
            <a:xfrm>
              <a:off x="7288752" y="4726371"/>
              <a:ext cx="866825" cy="27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C78C2381-29AF-40FA-A779-4B8D6FB1CAD2}"/>
                </a:ext>
              </a:extLst>
            </p:cNvPr>
            <p:cNvSpPr/>
            <p:nvPr/>
          </p:nvSpPr>
          <p:spPr>
            <a:xfrm>
              <a:off x="7288753" y="2782830"/>
              <a:ext cx="884167" cy="31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D30739EC-4EA5-48C7-875E-70922D0DF93F}"/>
              </a:ext>
            </a:extLst>
          </p:cNvPr>
          <p:cNvGrpSpPr/>
          <p:nvPr/>
        </p:nvGrpSpPr>
        <p:grpSpPr>
          <a:xfrm>
            <a:off x="6727096" y="2703633"/>
            <a:ext cx="914400" cy="2335027"/>
            <a:chOff x="7270349" y="2711101"/>
            <a:chExt cx="914400" cy="2335027"/>
          </a:xfrm>
        </p:grpSpPr>
        <p:pic>
          <p:nvPicPr>
            <p:cNvPr id="60" name="Graphic 59" descr="Wi-Fi">
              <a:extLst>
                <a:ext uri="{FF2B5EF4-FFF2-40B4-BE49-F238E27FC236}">
                  <a16:creationId xmlns="" xmlns:a16="http://schemas.microsoft.com/office/drawing/2014/main" id="{DD537B0C-B815-44B9-8B3E-6B7E11CC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270349" y="2917462"/>
              <a:ext cx="914400" cy="197665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70BC26B6-E686-4D63-8FFF-D9605D1B9131}"/>
                </a:ext>
              </a:extLst>
            </p:cNvPr>
            <p:cNvSpPr/>
            <p:nvPr/>
          </p:nvSpPr>
          <p:spPr>
            <a:xfrm>
              <a:off x="7317389" y="2711101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75B1726D-6D64-47D1-98B0-B020D4AC10CC}"/>
                </a:ext>
              </a:extLst>
            </p:cNvPr>
            <p:cNvSpPr/>
            <p:nvPr/>
          </p:nvSpPr>
          <p:spPr>
            <a:xfrm>
              <a:off x="7314833" y="4716237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41F4821-48D0-459E-A49E-0BA04FA3E02C}"/>
              </a:ext>
            </a:extLst>
          </p:cNvPr>
          <p:cNvSpPr txBox="1"/>
          <p:nvPr/>
        </p:nvSpPr>
        <p:spPr>
          <a:xfrm>
            <a:off x="152082" y="5803582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AB892FD-72AA-4D61-8538-56E8A2F26D77}"/>
              </a:ext>
            </a:extLst>
          </p:cNvPr>
          <p:cNvSpPr txBox="1"/>
          <p:nvPr/>
        </p:nvSpPr>
        <p:spPr>
          <a:xfrm>
            <a:off x="152082" y="184086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="" xmlns:a16="http://schemas.microsoft.com/office/drawing/2014/main" id="{CB02B0E6-911E-4F3D-BDCD-2F2A9BBB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="" xmlns:a16="http://schemas.microsoft.com/office/drawing/2014/main" id="{FEA8466E-28F1-4562-8595-4E24097D4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3">
            <a:extLst>
              <a:ext uri="{FF2B5EF4-FFF2-40B4-BE49-F238E27FC236}">
                <a16:creationId xmlns="" xmlns:a16="http://schemas.microsoft.com/office/drawing/2014/main" id="{10A8FB56-F74E-4AED-AEF3-D5F9C11DC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">
            <a:extLst>
              <a:ext uri="{FF2B5EF4-FFF2-40B4-BE49-F238E27FC236}">
                <a16:creationId xmlns="" xmlns:a16="http://schemas.microsoft.com/office/drawing/2014/main" id="{DF4EF30A-88C9-4B58-99E7-7346700F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315310" y="173421"/>
            <a:ext cx="1507891" cy="425669"/>
          </a:xfrm>
          <a:prstGeom prst="rect">
            <a:avLst/>
          </a:prstGeom>
          <a:solidFill>
            <a:srgbClr val="F4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52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 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94392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Physical-layer Testing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6021364" y="4376706"/>
            <a:ext cx="153577" cy="11966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592855" y="3014865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191151"/>
            <a:ext cx="212512" cy="64921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823201" y="2628488"/>
            <a:ext cx="439730" cy="288976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28388" y="3679924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3669030" y="1257300"/>
            <a:ext cx="11430" cy="513630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D25E31FA-F76F-4466-8DD5-9DDF8763F595}"/>
              </a:ext>
            </a:extLst>
          </p:cNvPr>
          <p:cNvCxnSpPr>
            <a:cxnSpLocks/>
          </p:cNvCxnSpPr>
          <p:nvPr/>
        </p:nvCxnSpPr>
        <p:spPr>
          <a:xfrm>
            <a:off x="689250" y="2210192"/>
            <a:ext cx="254888" cy="74353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EB3AC59-1F31-44C0-8B61-F7FD2ABF7FB3}"/>
              </a:ext>
            </a:extLst>
          </p:cNvPr>
          <p:cNvGrpSpPr/>
          <p:nvPr/>
        </p:nvGrpSpPr>
        <p:grpSpPr>
          <a:xfrm>
            <a:off x="7641280" y="2713739"/>
            <a:ext cx="882261" cy="2292574"/>
            <a:chOff x="7258521" y="2782830"/>
            <a:chExt cx="914400" cy="2222149"/>
          </a:xfrm>
          <a:solidFill>
            <a:srgbClr val="BB5F71"/>
          </a:solidFill>
        </p:grpSpPr>
        <p:pic>
          <p:nvPicPr>
            <p:cNvPr id="56" name="Graphic 55" descr="Wi-Fi">
              <a:extLst>
                <a:ext uri="{FF2B5EF4-FFF2-40B4-BE49-F238E27FC236}">
                  <a16:creationId xmlns="" xmlns:a16="http://schemas.microsoft.com/office/drawing/2014/main" id="{3E0BF032-89F8-47E5-8D25-3379987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7258521" y="2917462"/>
              <a:ext cx="914400" cy="197665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3FC2768B-EF56-4F0F-9821-0FFF58820B9F}"/>
                </a:ext>
              </a:extLst>
            </p:cNvPr>
            <p:cNvSpPr/>
            <p:nvPr/>
          </p:nvSpPr>
          <p:spPr>
            <a:xfrm>
              <a:off x="7288752" y="4726371"/>
              <a:ext cx="866825" cy="2786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C78C2381-29AF-40FA-A779-4B8D6FB1CAD2}"/>
                </a:ext>
              </a:extLst>
            </p:cNvPr>
            <p:cNvSpPr/>
            <p:nvPr/>
          </p:nvSpPr>
          <p:spPr>
            <a:xfrm>
              <a:off x="7288753" y="2782830"/>
              <a:ext cx="884167" cy="3127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D30739EC-4EA5-48C7-875E-70922D0DF93F}"/>
              </a:ext>
            </a:extLst>
          </p:cNvPr>
          <p:cNvGrpSpPr/>
          <p:nvPr/>
        </p:nvGrpSpPr>
        <p:grpSpPr>
          <a:xfrm>
            <a:off x="6727096" y="2703633"/>
            <a:ext cx="914400" cy="2335027"/>
            <a:chOff x="7270349" y="2711101"/>
            <a:chExt cx="914400" cy="2335027"/>
          </a:xfrm>
        </p:grpSpPr>
        <p:pic>
          <p:nvPicPr>
            <p:cNvPr id="60" name="Graphic 59" descr="Wi-Fi">
              <a:extLst>
                <a:ext uri="{FF2B5EF4-FFF2-40B4-BE49-F238E27FC236}">
                  <a16:creationId xmlns="" xmlns:a16="http://schemas.microsoft.com/office/drawing/2014/main" id="{DD537B0C-B815-44B9-8B3E-6B7E11CC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270349" y="2917462"/>
              <a:ext cx="914400" cy="1976650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70BC26B6-E686-4D63-8FFF-D9605D1B9131}"/>
                </a:ext>
              </a:extLst>
            </p:cNvPr>
            <p:cNvSpPr/>
            <p:nvPr/>
          </p:nvSpPr>
          <p:spPr>
            <a:xfrm>
              <a:off x="7317389" y="2711101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75B1726D-6D64-47D1-98B0-B020D4AC10CC}"/>
                </a:ext>
              </a:extLst>
            </p:cNvPr>
            <p:cNvSpPr/>
            <p:nvPr/>
          </p:nvSpPr>
          <p:spPr>
            <a:xfrm>
              <a:off x="7314833" y="4716237"/>
              <a:ext cx="821040" cy="32989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41F4821-48D0-459E-A49E-0BA04FA3E02C}"/>
              </a:ext>
            </a:extLst>
          </p:cNvPr>
          <p:cNvSpPr txBox="1"/>
          <p:nvPr/>
        </p:nvSpPr>
        <p:spPr>
          <a:xfrm>
            <a:off x="152082" y="5803582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9AB892FD-72AA-4D61-8538-56E8A2F26D77}"/>
              </a:ext>
            </a:extLst>
          </p:cNvPr>
          <p:cNvSpPr txBox="1"/>
          <p:nvPr/>
        </p:nvSpPr>
        <p:spPr>
          <a:xfrm>
            <a:off x="152082" y="184086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67" name="Picture 2">
            <a:extLst>
              <a:ext uri="{FF2B5EF4-FFF2-40B4-BE49-F238E27FC236}">
                <a16:creationId xmlns="" xmlns:a16="http://schemas.microsoft.com/office/drawing/2014/main" id="{CB02B0E6-911E-4F3D-BDCD-2F2A9BBB4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>
            <a:extLst>
              <a:ext uri="{FF2B5EF4-FFF2-40B4-BE49-F238E27FC236}">
                <a16:creationId xmlns="" xmlns:a16="http://schemas.microsoft.com/office/drawing/2014/main" id="{FEA8466E-28F1-4562-8595-4E24097D4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3">
            <a:extLst>
              <a:ext uri="{FF2B5EF4-FFF2-40B4-BE49-F238E27FC236}">
                <a16:creationId xmlns="" xmlns:a16="http://schemas.microsoft.com/office/drawing/2014/main" id="{10A8FB56-F74E-4AED-AEF3-D5F9C11DC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">
            <a:extLst>
              <a:ext uri="{FF2B5EF4-FFF2-40B4-BE49-F238E27FC236}">
                <a16:creationId xmlns="" xmlns:a16="http://schemas.microsoft.com/office/drawing/2014/main" id="{DF4EF30A-88C9-4B58-99E7-7346700F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315310" y="173421"/>
            <a:ext cx="1507891" cy="425669"/>
          </a:xfrm>
          <a:prstGeom prst="rect">
            <a:avLst/>
          </a:prstGeom>
          <a:solidFill>
            <a:srgbClr val="F4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8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622300" y="1344230"/>
            <a:ext cx="3683886" cy="50493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22300" y="1344230"/>
            <a:ext cx="2407979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Multi-chamber leadless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BAN communication in CRM products</a:t>
            </a:r>
            <a:br>
              <a:rPr lang="en-US" dirty="0"/>
            </a:br>
            <a:endParaRPr 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6"/>
          <a:stretch/>
        </p:blipFill>
        <p:spPr bwMode="auto">
          <a:xfrm>
            <a:off x="646026" y="3735802"/>
            <a:ext cx="2125980" cy="265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777283" y="1720044"/>
            <a:ext cx="3454060" cy="1323439"/>
          </a:xfrm>
        </p:spPr>
        <p:txBody>
          <a:bodyPr/>
          <a:lstStyle/>
          <a:p>
            <a:pPr lvl="2"/>
            <a:r>
              <a:rPr lang="en-US" sz="1600" dirty="0"/>
              <a:t>Beat-by-beat communication</a:t>
            </a:r>
          </a:p>
          <a:p>
            <a:pPr marL="270000" lvl="3" indent="0">
              <a:buNone/>
            </a:pPr>
            <a:r>
              <a:rPr lang="en-US" sz="1400" i="1" dirty="0"/>
              <a:t>   Few bits, sent often </a:t>
            </a:r>
          </a:p>
          <a:p>
            <a:pPr lvl="2"/>
            <a:r>
              <a:rPr lang="en-US" sz="1600" dirty="0"/>
              <a:t>Enables synchronization of atrium and ventricle       </a:t>
            </a:r>
            <a:r>
              <a:rPr lang="en-US" sz="1400" i="1" dirty="0"/>
              <a:t>  </a:t>
            </a:r>
          </a:p>
          <a:p>
            <a:pPr marL="270000" lvl="3" indent="0">
              <a:buNone/>
            </a:pPr>
            <a:r>
              <a:rPr lang="en-US" sz="1400" i="1" dirty="0"/>
              <a:t>   More physiologic heart function</a:t>
            </a:r>
          </a:p>
        </p:txBody>
      </p:sp>
      <p:grpSp>
        <p:nvGrpSpPr>
          <p:cNvPr id="23558" name="Group 23557"/>
          <p:cNvGrpSpPr/>
          <p:nvPr/>
        </p:nvGrpSpPr>
        <p:grpSpPr>
          <a:xfrm>
            <a:off x="2328397" y="3592052"/>
            <a:ext cx="1696865" cy="1077238"/>
            <a:chOff x="1922369" y="3176070"/>
            <a:chExt cx="1696865" cy="1077238"/>
          </a:xfrm>
        </p:grpSpPr>
        <p:sp>
          <p:nvSpPr>
            <p:cNvPr id="23553" name="Left-Right Arrow 23552"/>
            <p:cNvSpPr/>
            <p:nvPr/>
          </p:nvSpPr>
          <p:spPr>
            <a:xfrm rot="2841593">
              <a:off x="2396963" y="3609007"/>
              <a:ext cx="517308" cy="176105"/>
            </a:xfrm>
            <a:prstGeom prst="leftRightArrow">
              <a:avLst/>
            </a:prstGeom>
            <a:solidFill>
              <a:srgbClr val="FEB8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22369" y="3176070"/>
              <a:ext cx="901907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Atrium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29840" y="3945531"/>
              <a:ext cx="1089394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Ventricle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2680384" y="3585803"/>
              <a:ext cx="342275" cy="8143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41738" y="3333604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37340" y="1345314"/>
            <a:ext cx="3683886" cy="5049829"/>
            <a:chOff x="4437340" y="1345314"/>
            <a:chExt cx="3683886" cy="5049829"/>
          </a:xfrm>
        </p:grpSpPr>
        <p:sp>
          <p:nvSpPr>
            <p:cNvPr id="41" name="Rectangle 40"/>
            <p:cNvSpPr/>
            <p:nvPr/>
          </p:nvSpPr>
          <p:spPr bwMode="gray">
            <a:xfrm>
              <a:off x="4437340" y="1345314"/>
              <a:ext cx="3683886" cy="50493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4437340" y="1345314"/>
              <a:ext cx="2567540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Home monitoring (HMSC)</a:t>
              </a: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b="9403"/>
            <a:stretch/>
          </p:blipFill>
          <p:spPr bwMode="auto">
            <a:xfrm>
              <a:off x="4550734" y="3725171"/>
              <a:ext cx="2174372" cy="266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5" name="Straight Connector 84"/>
            <p:cNvCxnSpPr/>
            <p:nvPr/>
          </p:nvCxnSpPr>
          <p:spPr>
            <a:xfrm flipH="1" flipV="1">
              <a:off x="5721110" y="5311962"/>
              <a:ext cx="1003997" cy="34763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6737042" y="5514875"/>
              <a:ext cx="1209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Sub-Q hub</a:t>
              </a:r>
            </a:p>
            <a:p>
              <a:r>
                <a:rPr lang="en-US" sz="1400" dirty="0"/>
                <a:t>(BM)</a:t>
              </a:r>
            </a:p>
          </p:txBody>
        </p:sp>
        <p:sp>
          <p:nvSpPr>
            <p:cNvPr id="97" name="Content Placeholder 2"/>
            <p:cNvSpPr txBox="1">
              <a:spLocks/>
            </p:cNvSpPr>
            <p:nvPr/>
          </p:nvSpPr>
          <p:spPr bwMode="gray">
            <a:xfrm>
              <a:off x="4615858" y="1729569"/>
              <a:ext cx="2979947" cy="1836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Leadless pacer stats relayed to web</a:t>
              </a:r>
            </a:p>
            <a:p>
              <a:pPr marL="270000" lvl="3" indent="0">
                <a:buNone/>
              </a:pPr>
              <a:r>
                <a:rPr lang="en-US" sz="1400" i="1" dirty="0"/>
                <a:t>   Many bits, sent daily</a:t>
              </a:r>
            </a:p>
            <a:p>
              <a:pPr lvl="2"/>
              <a:r>
                <a:rPr lang="en-US" sz="1600" dirty="0"/>
                <a:t>Subcutaneous hub   powers RF relay</a:t>
              </a:r>
            </a:p>
            <a:p>
              <a:pPr marL="270000" lvl="3" indent="0">
                <a:buNone/>
              </a:pPr>
              <a:r>
                <a:rPr lang="en-US" sz="1400" i="1" dirty="0"/>
                <a:t>   Returns core canned </a:t>
              </a:r>
            </a:p>
            <a:p>
              <a:pPr marL="270000" lvl="3" indent="0">
                <a:buNone/>
              </a:pPr>
              <a:r>
                <a:rPr lang="en-US" sz="1400" i="1" dirty="0"/>
                <a:t>   device functionality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352" y="1345772"/>
            <a:ext cx="3683886" cy="5049371"/>
            <a:chOff x="8249352" y="1345772"/>
            <a:chExt cx="3683886" cy="5049371"/>
          </a:xfrm>
        </p:grpSpPr>
        <p:sp>
          <p:nvSpPr>
            <p:cNvPr id="42" name="Rectangle 41"/>
            <p:cNvSpPr/>
            <p:nvPr/>
          </p:nvSpPr>
          <p:spPr bwMode="gray">
            <a:xfrm>
              <a:off x="8249352" y="1345772"/>
              <a:ext cx="3683886" cy="50493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gray">
            <a:xfrm>
              <a:off x="8249352" y="1345772"/>
              <a:ext cx="2946769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Anti-tachycardia pacing (ATP)</a:t>
              </a: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5"/>
            <a:stretch/>
          </p:blipFill>
          <p:spPr bwMode="auto">
            <a:xfrm>
              <a:off x="8268436" y="3725170"/>
              <a:ext cx="2185988" cy="266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Content Placeholder 2"/>
            <p:cNvSpPr txBox="1">
              <a:spLocks/>
            </p:cNvSpPr>
            <p:nvPr/>
          </p:nvSpPr>
          <p:spPr bwMode="gray">
            <a:xfrm>
              <a:off x="8425858" y="1720044"/>
              <a:ext cx="3454060" cy="1302921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Extends capabilities of new-generation defibrillators</a:t>
              </a:r>
            </a:p>
            <a:p>
              <a:pPr marL="270000" lvl="3" indent="0">
                <a:buFont typeface="Wingdings" panose="05000000000000000000" pitchFamily="2" charset="2"/>
                <a:buNone/>
              </a:pPr>
              <a:r>
                <a:rPr lang="en-US" sz="1400" i="1" dirty="0"/>
                <a:t>   Few bits, sent rarely</a:t>
              </a:r>
            </a:p>
            <a:p>
              <a:pPr lvl="2"/>
              <a:r>
                <a:rPr lang="en-US" sz="1600" dirty="0"/>
                <a:t>Less painful, low power means for halting some fatal rhythms</a:t>
              </a:r>
              <a:endParaRPr lang="en-US" sz="1400" i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94029" y="1856552"/>
            <a:ext cx="3227198" cy="3808292"/>
            <a:chOff x="4894029" y="1856552"/>
            <a:chExt cx="3227198" cy="3808292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51"/>
            <a:stretch/>
          </p:blipFill>
          <p:spPr bwMode="auto">
            <a:xfrm>
              <a:off x="7333343" y="1856552"/>
              <a:ext cx="787884" cy="1080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573" y="3595328"/>
              <a:ext cx="488914" cy="91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15" y="4479963"/>
              <a:ext cx="1195310" cy="87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Connector 66"/>
            <p:cNvCxnSpPr/>
            <p:nvPr/>
          </p:nvCxnSpPr>
          <p:spPr>
            <a:xfrm flipH="1" flipV="1">
              <a:off x="5317331" y="5379245"/>
              <a:ext cx="198220" cy="135630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894029" y="5105296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</a:t>
              </a:r>
            </a:p>
          </p:txBody>
        </p:sp>
        <p:sp>
          <p:nvSpPr>
            <p:cNvPr id="23565" name="Right Arrow 23564"/>
            <p:cNvSpPr/>
            <p:nvPr/>
          </p:nvSpPr>
          <p:spPr>
            <a:xfrm rot="16200000">
              <a:off x="5373169" y="5400093"/>
              <a:ext cx="352881" cy="1766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Right Arrow 75"/>
            <p:cNvSpPr/>
            <p:nvPr/>
          </p:nvSpPr>
          <p:spPr>
            <a:xfrm rot="19491737">
              <a:off x="5653200" y="4676431"/>
              <a:ext cx="1650622" cy="176621"/>
            </a:xfrm>
            <a:prstGeom prst="rightArrow">
              <a:avLst/>
            </a:prstGeom>
            <a:solidFill>
              <a:srgbClr val="67B6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75129" y="4101813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RF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H="1" flipV="1">
              <a:off x="6306727" y="4397375"/>
              <a:ext cx="170776" cy="349255"/>
            </a:xfrm>
            <a:prstGeom prst="line">
              <a:avLst/>
            </a:prstGeom>
            <a:ln w="19050">
              <a:solidFill>
                <a:srgbClr val="67B66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/>
            <p:cNvSpPr/>
            <p:nvPr/>
          </p:nvSpPr>
          <p:spPr>
            <a:xfrm rot="17640197">
              <a:off x="6971624" y="3043339"/>
              <a:ext cx="863780" cy="176621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67679" y="3214249"/>
              <a:ext cx="653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GSM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7389609" y="3127376"/>
              <a:ext cx="220866" cy="114299"/>
            </a:xfrm>
            <a:prstGeom prst="line">
              <a:avLst/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948420" y="3509886"/>
            <a:ext cx="1995930" cy="1184398"/>
            <a:chOff x="9948420" y="3509886"/>
            <a:chExt cx="1995930" cy="1184398"/>
          </a:xfrm>
        </p:grpSpPr>
        <p:sp>
          <p:nvSpPr>
            <p:cNvPr id="91" name="TextBox 90"/>
            <p:cNvSpPr txBox="1"/>
            <p:nvPr/>
          </p:nvSpPr>
          <p:spPr>
            <a:xfrm>
              <a:off x="10076565" y="3509886"/>
              <a:ext cx="1333187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Shock box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948420" y="4386507"/>
              <a:ext cx="1624962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Leadless pacer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0199552" y="4057897"/>
              <a:ext cx="211565" cy="40717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0411117" y="3832998"/>
              <a:ext cx="15332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 </a:t>
              </a:r>
            </a:p>
            <a:p>
              <a:r>
                <a:rPr lang="en-US" sz="1400" dirty="0"/>
                <a:t>(Please pace)</a:t>
              </a:r>
            </a:p>
          </p:txBody>
        </p:sp>
        <p:sp>
          <p:nvSpPr>
            <p:cNvPr id="96" name="Right Arrow 95"/>
            <p:cNvSpPr/>
            <p:nvPr/>
          </p:nvSpPr>
          <p:spPr>
            <a:xfrm rot="5400000">
              <a:off x="9943556" y="4013096"/>
              <a:ext cx="496973" cy="1766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6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A0254-2815-4FC8-9F16-D1891E16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testing dual-chamber use case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FBD4B02-388E-40C9-B4EE-E0A8D9BD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30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B5041F9F-2C1D-4C18-8C10-D1C2572CFD64}"/>
              </a:ext>
            </a:extLst>
          </p:cNvPr>
          <p:cNvGrpSpPr/>
          <p:nvPr/>
        </p:nvGrpSpPr>
        <p:grpSpPr>
          <a:xfrm>
            <a:off x="2453447" y="2131026"/>
            <a:ext cx="6247137" cy="4492881"/>
            <a:chOff x="515799" y="1484744"/>
            <a:chExt cx="6379907" cy="4829254"/>
          </a:xfrm>
        </p:grpSpPr>
        <p:sp>
          <p:nvSpPr>
            <p:cNvPr id="14" name="Left Brace 13">
              <a:extLst>
                <a:ext uri="{FF2B5EF4-FFF2-40B4-BE49-F238E27FC236}">
                  <a16:creationId xmlns="" xmlns:a16="http://schemas.microsoft.com/office/drawing/2014/main" id="{276EE8F5-FFF6-4AD5-AB2E-65D126B3EAAC}"/>
                </a:ext>
              </a:extLst>
            </p:cNvPr>
            <p:cNvSpPr/>
            <p:nvPr/>
          </p:nvSpPr>
          <p:spPr>
            <a:xfrm>
              <a:off x="2295868" y="1562100"/>
              <a:ext cx="296028" cy="2095500"/>
            </a:xfrm>
            <a:prstGeom prst="leftBrace">
              <a:avLst>
                <a:gd name="adj1" fmla="val 8333"/>
                <a:gd name="adj2" fmla="val 50469"/>
              </a:avLst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="" xmlns:a16="http://schemas.microsoft.com/office/drawing/2014/main" id="{417EE18C-5EDF-40C0-BA08-46EDF4E7E597}"/>
                </a:ext>
              </a:extLst>
            </p:cNvPr>
            <p:cNvSpPr/>
            <p:nvPr/>
          </p:nvSpPr>
          <p:spPr>
            <a:xfrm>
              <a:off x="2302447" y="4025554"/>
              <a:ext cx="289450" cy="1129896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="" xmlns:a16="http://schemas.microsoft.com/office/drawing/2014/main" id="{78F83C97-6828-4A3D-8096-4615CCB1515A}"/>
                </a:ext>
              </a:extLst>
            </p:cNvPr>
            <p:cNvSpPr/>
            <p:nvPr/>
          </p:nvSpPr>
          <p:spPr>
            <a:xfrm>
              <a:off x="2311629" y="5391692"/>
              <a:ext cx="296028" cy="637510"/>
            </a:xfrm>
            <a:prstGeom prst="leftBrace">
              <a:avLst/>
            </a:prstGeom>
            <a:ln w="25400">
              <a:solidFill>
                <a:srgbClr val="D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F3DB078-9DC6-4152-B4E5-BD68CB3C7367}"/>
                </a:ext>
              </a:extLst>
            </p:cNvPr>
            <p:cNvSpPr txBox="1"/>
            <p:nvPr/>
          </p:nvSpPr>
          <p:spPr>
            <a:xfrm>
              <a:off x="2639693" y="1746766"/>
              <a:ext cx="1795817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Rx/</a:t>
              </a:r>
              <a:r>
                <a:rPr lang="en-US" dirty="0" err="1" smtClean="0">
                  <a:solidFill>
                    <a:srgbClr val="00B0F0"/>
                  </a:solidFill>
                </a:rPr>
                <a:t>Tx</a:t>
              </a:r>
              <a:r>
                <a:rPr lang="en-US" dirty="0" smtClean="0">
                  <a:solidFill>
                    <a:srgbClr val="00B0F0"/>
                  </a:solidFill>
                </a:rPr>
                <a:t> </a:t>
              </a:r>
              <a:r>
                <a:rPr lang="en-US" dirty="0" err="1">
                  <a:solidFill>
                    <a:srgbClr val="00B0F0"/>
                  </a:solidFill>
                </a:rPr>
                <a:t>iLP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5D0FD38-35F2-4F31-83BA-7F4846D73968}"/>
                </a:ext>
              </a:extLst>
            </p:cNvPr>
            <p:cNvSpPr txBox="1"/>
            <p:nvPr/>
          </p:nvSpPr>
          <p:spPr>
            <a:xfrm>
              <a:off x="2639693" y="2597897"/>
              <a:ext cx="1795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Orientation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1239FCE-0D62-4F48-8997-3431DB01ED1B}"/>
                </a:ext>
              </a:extLst>
            </p:cNvPr>
            <p:cNvSpPr txBox="1"/>
            <p:nvPr/>
          </p:nvSpPr>
          <p:spPr>
            <a:xfrm>
              <a:off x="2639693" y="3350143"/>
              <a:ext cx="1795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Distance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="" xmlns:a16="http://schemas.microsoft.com/office/drawing/2014/main" id="{BC15DB7A-9091-46A6-9321-7E83F72DB484}"/>
                </a:ext>
              </a:extLst>
            </p:cNvPr>
            <p:cNvSpPr/>
            <p:nvPr/>
          </p:nvSpPr>
          <p:spPr>
            <a:xfrm>
              <a:off x="4514371" y="1546976"/>
              <a:ext cx="296028" cy="723900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3D0FDAE-F894-4A6F-95C8-2AEF9047A479}"/>
                </a:ext>
              </a:extLst>
            </p:cNvPr>
            <p:cNvSpPr txBox="1"/>
            <p:nvPr/>
          </p:nvSpPr>
          <p:spPr>
            <a:xfrm>
              <a:off x="4891722" y="1484744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Acoustic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5CC37156-9DDE-410C-9494-72D362B0C13C}"/>
                </a:ext>
              </a:extLst>
            </p:cNvPr>
            <p:cNvSpPr txBox="1"/>
            <p:nvPr/>
          </p:nvSpPr>
          <p:spPr>
            <a:xfrm>
              <a:off x="4891722" y="1931432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Galvanic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="" xmlns:a16="http://schemas.microsoft.com/office/drawing/2014/main" id="{74E07D72-FED5-4D64-AAC4-ADC6FFFEE283}"/>
                </a:ext>
              </a:extLst>
            </p:cNvPr>
            <p:cNvSpPr/>
            <p:nvPr/>
          </p:nvSpPr>
          <p:spPr>
            <a:xfrm>
              <a:off x="4516851" y="2327039"/>
              <a:ext cx="296028" cy="911047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F6E931E-E2F9-4346-AE88-75C74C5054FB}"/>
                </a:ext>
              </a:extLst>
            </p:cNvPr>
            <p:cNvSpPr txBox="1"/>
            <p:nvPr/>
          </p:nvSpPr>
          <p:spPr>
            <a:xfrm>
              <a:off x="4891722" y="2286000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Parallel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6503B3E-E380-4BE6-95CA-74A85330E9B5}"/>
                </a:ext>
              </a:extLst>
            </p:cNvPr>
            <p:cNvSpPr txBox="1"/>
            <p:nvPr/>
          </p:nvSpPr>
          <p:spPr>
            <a:xfrm>
              <a:off x="4891631" y="2609850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Cross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5239084-DB93-4A49-9C12-84F8AE06AAA4}"/>
                </a:ext>
              </a:extLst>
            </p:cNvPr>
            <p:cNvSpPr txBox="1"/>
            <p:nvPr/>
          </p:nvSpPr>
          <p:spPr>
            <a:xfrm>
              <a:off x="4885903" y="2965493"/>
              <a:ext cx="164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Face-to-face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9544495-C0F9-453D-90A1-F6BBF3F78D39}"/>
                </a:ext>
              </a:extLst>
            </p:cNvPr>
            <p:cNvSpPr txBox="1"/>
            <p:nvPr/>
          </p:nvSpPr>
          <p:spPr>
            <a:xfrm>
              <a:off x="4903448" y="3516497"/>
              <a:ext cx="1953250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100mm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="" xmlns:a16="http://schemas.microsoft.com/office/drawing/2014/main" id="{1411DF6F-E0C5-424D-B40E-ECF454BF63B7}"/>
                </a:ext>
              </a:extLst>
            </p:cNvPr>
            <p:cNvSpPr/>
            <p:nvPr/>
          </p:nvSpPr>
          <p:spPr>
            <a:xfrm>
              <a:off x="4532529" y="3415714"/>
              <a:ext cx="296028" cy="609839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5F8CBCF6-8CF9-485C-A0B6-373FC84DFEA5}"/>
                </a:ext>
              </a:extLst>
            </p:cNvPr>
            <p:cNvSpPr txBox="1"/>
            <p:nvPr/>
          </p:nvSpPr>
          <p:spPr>
            <a:xfrm>
              <a:off x="2629915" y="3902554"/>
              <a:ext cx="1986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Modulation Methods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499D2C7-713B-4A75-B45D-A417A70AA871}"/>
                </a:ext>
              </a:extLst>
            </p:cNvPr>
            <p:cNvSpPr txBox="1"/>
            <p:nvPr/>
          </p:nvSpPr>
          <p:spPr>
            <a:xfrm>
              <a:off x="2639693" y="4567171"/>
              <a:ext cx="2512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Total Required Bandwidth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="" xmlns:a16="http://schemas.microsoft.com/office/drawing/2014/main" id="{8D5621A4-F67A-4F6A-9F1B-D1FA666267DF}"/>
                </a:ext>
              </a:extLst>
            </p:cNvPr>
            <p:cNvSpPr/>
            <p:nvPr/>
          </p:nvSpPr>
          <p:spPr>
            <a:xfrm>
              <a:off x="4562224" y="4097092"/>
              <a:ext cx="296028" cy="461463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DE6F9FC-317F-45EE-A1CF-1F8B7C1D33EB}"/>
                </a:ext>
              </a:extLst>
            </p:cNvPr>
            <p:cNvSpPr txBox="1"/>
            <p:nvPr/>
          </p:nvSpPr>
          <p:spPr>
            <a:xfrm>
              <a:off x="4885796" y="4647617"/>
              <a:ext cx="1986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20KHz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="" xmlns:a16="http://schemas.microsoft.com/office/drawing/2014/main" id="{60D1CBAD-0C44-4DD4-8D44-712598B5B25F}"/>
                </a:ext>
              </a:extLst>
            </p:cNvPr>
            <p:cNvSpPr/>
            <p:nvPr/>
          </p:nvSpPr>
          <p:spPr>
            <a:xfrm>
              <a:off x="4565514" y="4647617"/>
              <a:ext cx="292740" cy="485438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36403E6-4BF1-4455-86D1-4E6DD410BD65}"/>
                </a:ext>
              </a:extLst>
            </p:cNvPr>
            <p:cNvSpPr txBox="1"/>
            <p:nvPr/>
          </p:nvSpPr>
          <p:spPr>
            <a:xfrm>
              <a:off x="4909112" y="4137417"/>
              <a:ext cx="1986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FSK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5B71F04A-B60C-40FF-9F9E-134F87066E5A}"/>
                </a:ext>
              </a:extLst>
            </p:cNvPr>
            <p:cNvSpPr txBox="1"/>
            <p:nvPr/>
          </p:nvSpPr>
          <p:spPr>
            <a:xfrm>
              <a:off x="2639691" y="5525781"/>
              <a:ext cx="1986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Noise 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="" xmlns:a16="http://schemas.microsoft.com/office/drawing/2014/main" id="{9B0FC6D3-D549-4BFC-BCA5-80DF047095A5}"/>
                </a:ext>
              </a:extLst>
            </p:cNvPr>
            <p:cNvSpPr/>
            <p:nvPr/>
          </p:nvSpPr>
          <p:spPr>
            <a:xfrm>
              <a:off x="4562224" y="5389138"/>
              <a:ext cx="296028" cy="637510"/>
            </a:xfrm>
            <a:prstGeom prst="leftBrace">
              <a:avLst/>
            </a:prstGeom>
            <a:ln w="25400">
              <a:solidFill>
                <a:srgbClr val="D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DEFAB1B3-0180-4292-9082-805301130186}"/>
                </a:ext>
              </a:extLst>
            </p:cNvPr>
            <p:cNvSpPr txBox="1"/>
            <p:nvPr/>
          </p:nvSpPr>
          <p:spPr>
            <a:xfrm>
              <a:off x="4906764" y="5276558"/>
              <a:ext cx="1986593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No noise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A91036EE-4057-4A25-A37C-BF48035B214C}"/>
                </a:ext>
              </a:extLst>
            </p:cNvPr>
            <p:cNvSpPr txBox="1"/>
            <p:nvPr/>
          </p:nvSpPr>
          <p:spPr>
            <a:xfrm>
              <a:off x="4877066" y="5718523"/>
              <a:ext cx="1986593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Noise </a:t>
              </a:r>
              <a:r>
                <a:rPr lang="en-US" sz="1200" dirty="0" smtClean="0">
                  <a:solidFill>
                    <a:srgbClr val="7030A0"/>
                  </a:solidFill>
                </a:rPr>
                <a:t>(f </a:t>
              </a:r>
              <a:r>
                <a:rPr lang="en-US" sz="1200" dirty="0" smtClean="0">
                  <a:solidFill>
                    <a:srgbClr val="7030A0"/>
                  </a:solidFill>
                </a:rPr>
                <a:t>= </a:t>
              </a:r>
              <a:r>
                <a:rPr lang="en-US" sz="1200" dirty="0" smtClean="0">
                  <a:solidFill>
                    <a:srgbClr val="7030A0"/>
                  </a:solidFill>
                </a:rPr>
                <a:t>carrier </a:t>
              </a:r>
              <a:r>
                <a:rPr lang="en-US" sz="1200" dirty="0" smtClean="0">
                  <a:solidFill>
                    <a:srgbClr val="7030A0"/>
                  </a:solidFill>
                </a:rPr>
                <a:t>+ 9KHz)</a:t>
              </a:r>
              <a:endParaRPr 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D4700415-8456-499C-8182-6402A8EFAC58}"/>
                </a:ext>
              </a:extLst>
            </p:cNvPr>
            <p:cNvSpPr txBox="1"/>
            <p:nvPr/>
          </p:nvSpPr>
          <p:spPr>
            <a:xfrm>
              <a:off x="531299" y="2403466"/>
              <a:ext cx="1774437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HW </a:t>
              </a:r>
              <a:r>
                <a:rPr lang="en-US" dirty="0">
                  <a:solidFill>
                    <a:srgbClr val="00B0F0"/>
                  </a:solidFill>
                </a:rPr>
                <a:t>Factors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096BAB28-47B6-4DDF-B51A-3BA00E91FE3A}"/>
                </a:ext>
              </a:extLst>
            </p:cNvPr>
            <p:cNvSpPr txBox="1"/>
            <p:nvPr/>
          </p:nvSpPr>
          <p:spPr>
            <a:xfrm>
              <a:off x="515799" y="3876685"/>
              <a:ext cx="1943844" cy="69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</a:rPr>
                <a:t>SW/Algorithm-factors</a:t>
              </a:r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D88E98E3-1409-4B6D-B084-0FEDF7635634}"/>
                </a:ext>
              </a:extLst>
            </p:cNvPr>
            <p:cNvSpPr txBox="1"/>
            <p:nvPr/>
          </p:nvSpPr>
          <p:spPr>
            <a:xfrm>
              <a:off x="531299" y="5165829"/>
              <a:ext cx="1912583" cy="69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Environmental Factors 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44" name="Right Brace 43">
            <a:extLst>
              <a:ext uri="{FF2B5EF4-FFF2-40B4-BE49-F238E27FC236}">
                <a16:creationId xmlns="" xmlns:a16="http://schemas.microsoft.com/office/drawing/2014/main" id="{966D3C42-33A2-4E50-ADEB-D2C2AFA91281}"/>
              </a:ext>
            </a:extLst>
          </p:cNvPr>
          <p:cNvSpPr/>
          <p:nvPr/>
        </p:nvSpPr>
        <p:spPr>
          <a:xfrm>
            <a:off x="8449200" y="2276839"/>
            <a:ext cx="597764" cy="4225545"/>
          </a:xfrm>
          <a:prstGeom prst="rightBrac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E49CC87-58D3-4C45-BFC4-529A72EFEF8B}"/>
              </a:ext>
            </a:extLst>
          </p:cNvPr>
          <p:cNvSpPr txBox="1"/>
          <p:nvPr/>
        </p:nvSpPr>
        <p:spPr>
          <a:xfrm>
            <a:off x="8880714" y="3931820"/>
            <a:ext cx="249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A82BB71D-DFAC-46C4-9F2A-470D574A0C08}"/>
              </a:ext>
            </a:extLst>
          </p:cNvPr>
          <p:cNvSpPr/>
          <p:nvPr/>
        </p:nvSpPr>
        <p:spPr>
          <a:xfrm>
            <a:off x="377905" y="2987313"/>
            <a:ext cx="1261907" cy="694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Byte Message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779741C-2335-4141-8F4B-E8AC740B6A37}"/>
              </a:ext>
            </a:extLst>
          </p:cNvPr>
          <p:cNvSpPr/>
          <p:nvPr/>
        </p:nvSpPr>
        <p:spPr>
          <a:xfrm>
            <a:off x="377905" y="4475109"/>
            <a:ext cx="1261907" cy="694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Byte Message</a:t>
            </a:r>
          </a:p>
        </p:txBody>
      </p:sp>
      <p:sp>
        <p:nvSpPr>
          <p:cNvPr id="51" name="Arrow: Striped Right 50">
            <a:extLst>
              <a:ext uri="{FF2B5EF4-FFF2-40B4-BE49-F238E27FC236}">
                <a16:creationId xmlns="" xmlns:a16="http://schemas.microsoft.com/office/drawing/2014/main" id="{D29FB0C6-504A-446E-817D-53BCE2E3F944}"/>
              </a:ext>
            </a:extLst>
          </p:cNvPr>
          <p:cNvSpPr/>
          <p:nvPr/>
        </p:nvSpPr>
        <p:spPr>
          <a:xfrm>
            <a:off x="1663339" y="3144253"/>
            <a:ext cx="657842" cy="36443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Arrow: Striped Right 51">
            <a:extLst>
              <a:ext uri="{FF2B5EF4-FFF2-40B4-BE49-F238E27FC236}">
                <a16:creationId xmlns="" xmlns:a16="http://schemas.microsoft.com/office/drawing/2014/main" id="{CFEAA88F-DAA6-40A4-BD8E-30EA2D7FF968}"/>
              </a:ext>
            </a:extLst>
          </p:cNvPr>
          <p:cNvSpPr/>
          <p:nvPr/>
        </p:nvSpPr>
        <p:spPr>
          <a:xfrm>
            <a:off x="1663339" y="4594772"/>
            <a:ext cx="657842" cy="36443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447" y="1370734"/>
            <a:ext cx="17430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Parameter Scope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5530" y="1370734"/>
            <a:ext cx="15477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Values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70967" y="1522267"/>
            <a:ext cx="159783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2930" y="3065322"/>
            <a:ext cx="15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1.Received </a:t>
            </a:r>
            <a:r>
              <a:rPr lang="en-US" sz="1200" dirty="0"/>
              <a:t>packet </a:t>
            </a:r>
            <a:r>
              <a:rPr lang="en-US" sz="1200" dirty="0" smtClean="0"/>
              <a:t>percentage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10282933" y="3760070"/>
            <a:ext cx="15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2.Bit </a:t>
            </a:r>
            <a:r>
              <a:rPr lang="en-US" sz="1200" dirty="0"/>
              <a:t>Error </a:t>
            </a:r>
            <a:r>
              <a:rPr lang="en-US" sz="1200" dirty="0" smtClean="0"/>
              <a:t>Rate (BER) </a:t>
            </a:r>
            <a:r>
              <a:rPr lang="en-US" sz="1200" dirty="0" smtClean="0"/>
              <a:t>of </a:t>
            </a:r>
            <a:r>
              <a:rPr lang="en-US" sz="1200" dirty="0"/>
              <a:t>received </a:t>
            </a:r>
            <a:r>
              <a:rPr lang="en-US" sz="1200" dirty="0" smtClean="0"/>
              <a:t>packets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0282934" y="4535397"/>
            <a:ext cx="159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3.Estimated </a:t>
            </a:r>
            <a:r>
              <a:rPr lang="en-US" sz="1200" dirty="0"/>
              <a:t>total Bit Error </a:t>
            </a:r>
            <a:r>
              <a:rPr lang="en-US" sz="1200" dirty="0" smtClean="0"/>
              <a:t>Rate</a:t>
            </a:r>
            <a:endParaRPr lang="en-US" sz="1200" dirty="0"/>
          </a:p>
        </p:txBody>
      </p:sp>
      <p:sp>
        <p:nvSpPr>
          <p:cNvPr id="7" name="Left Brace 6"/>
          <p:cNvSpPr/>
          <p:nvPr/>
        </p:nvSpPr>
        <p:spPr>
          <a:xfrm>
            <a:off x="10134447" y="3099011"/>
            <a:ext cx="172359" cy="2016585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AC7E6FC3-8DC8-463E-9F99-83EE580C76BF}"/>
              </a:ext>
            </a:extLst>
          </p:cNvPr>
          <p:cNvPicPr/>
          <p:nvPr/>
        </p:nvPicPr>
        <p:blipFill rotWithShape="1">
          <a:blip r:embed="rId3"/>
          <a:srcRect l="3116" t="56572" r="70332" b="4929"/>
          <a:stretch/>
        </p:blipFill>
        <p:spPr>
          <a:xfrm>
            <a:off x="2041390" y="2041914"/>
            <a:ext cx="5631620" cy="406397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D6FE035B-2F09-4E83-A148-E560929E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 – Screenshot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246C107-2532-49F5-9C3A-D68361E6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DAF6798-481A-4056-AC02-888B07E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51EE8996-70E4-41C2-9238-A18C305EEB3D}"/>
              </a:ext>
            </a:extLst>
          </p:cNvPr>
          <p:cNvSpPr/>
          <p:nvPr/>
        </p:nvSpPr>
        <p:spPr>
          <a:xfrm>
            <a:off x="2355871" y="2494723"/>
            <a:ext cx="4831495" cy="1050392"/>
          </a:xfrm>
          <a:prstGeom prst="ellipse">
            <a:avLst/>
          </a:prstGeom>
          <a:noFill/>
          <a:ln>
            <a:solidFill>
              <a:srgbClr val="002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9A19C7C-E0C6-4620-B627-0BAE98AF7561}"/>
              </a:ext>
            </a:extLst>
          </p:cNvPr>
          <p:cNvCxnSpPr>
            <a:cxnSpLocks/>
            <a:stCxn id="13" idx="0"/>
            <a:endCxn id="16" idx="1"/>
          </p:cNvCxnSpPr>
          <p:nvPr/>
        </p:nvCxnSpPr>
        <p:spPr>
          <a:xfrm>
            <a:off x="4771619" y="2494723"/>
            <a:ext cx="3036316" cy="149645"/>
          </a:xfrm>
          <a:prstGeom prst="straightConnector1">
            <a:avLst/>
          </a:prstGeom>
          <a:ln w="31750">
            <a:solidFill>
              <a:srgbClr val="00209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01648" y="1402498"/>
            <a:ext cx="49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Signal VS Demodulated Signal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E18B2A5-4EE4-4939-8A1F-70BCBF253796}"/>
              </a:ext>
            </a:extLst>
          </p:cNvPr>
          <p:cNvSpPr txBox="1"/>
          <p:nvPr/>
        </p:nvSpPr>
        <p:spPr>
          <a:xfrm>
            <a:off x="7807935" y="2321202"/>
            <a:ext cx="1117404" cy="646331"/>
          </a:xfrm>
          <a:prstGeom prst="rect">
            <a:avLst/>
          </a:prstGeom>
          <a:noFill/>
          <a:ln w="38100">
            <a:solidFill>
              <a:srgbClr val="00209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“Hello World!”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49F7D2E-77BA-49EE-BDC5-574E474203ED}"/>
              </a:ext>
            </a:extLst>
          </p:cNvPr>
          <p:cNvSpPr/>
          <p:nvPr/>
        </p:nvSpPr>
        <p:spPr>
          <a:xfrm>
            <a:off x="2485080" y="4403771"/>
            <a:ext cx="4831877" cy="967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BB376805-D17C-4104-93D6-070CB3F22F40}"/>
              </a:ext>
            </a:extLst>
          </p:cNvPr>
          <p:cNvCxnSpPr>
            <a:cxnSpLocks/>
            <a:stCxn id="23" idx="4"/>
            <a:endCxn id="25" idx="1"/>
          </p:cNvCxnSpPr>
          <p:nvPr/>
        </p:nvCxnSpPr>
        <p:spPr>
          <a:xfrm flipV="1">
            <a:off x="4901019" y="5359729"/>
            <a:ext cx="2906916" cy="1111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9E57F0B-5F68-4B2D-B2BD-09DE45AF14FF}"/>
              </a:ext>
            </a:extLst>
          </p:cNvPr>
          <p:cNvSpPr txBox="1"/>
          <p:nvPr/>
        </p:nvSpPr>
        <p:spPr>
          <a:xfrm>
            <a:off x="7807935" y="5036563"/>
            <a:ext cx="111740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H@llo</a:t>
            </a:r>
            <a:r>
              <a:rPr lang="en-US" dirty="0"/>
              <a:t> </a:t>
            </a:r>
            <a:r>
              <a:rPr lang="en-US" dirty="0" err="1"/>
              <a:t>Werld</a:t>
            </a:r>
            <a:r>
              <a:rPr lang="en-US" dirty="0"/>
              <a:t>!”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1E913D7-FF93-45F1-BB98-282D48CC7A53}"/>
              </a:ext>
            </a:extLst>
          </p:cNvPr>
          <p:cNvSpPr txBox="1"/>
          <p:nvPr/>
        </p:nvSpPr>
        <p:spPr>
          <a:xfrm>
            <a:off x="1341824" y="4187791"/>
            <a:ext cx="8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2941"/>
                </a:solidFill>
              </a:rPr>
              <a:t>RX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8564E32-3141-4DE3-8712-E6D036CAA734}"/>
              </a:ext>
            </a:extLst>
          </p:cNvPr>
          <p:cNvSpPr txBox="1"/>
          <p:nvPr/>
        </p:nvSpPr>
        <p:spPr>
          <a:xfrm>
            <a:off x="1326024" y="3139189"/>
            <a:ext cx="8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27DC4038-A7A3-40E6-98F8-56554853F3A5}"/>
              </a:ext>
            </a:extLst>
          </p:cNvPr>
          <p:cNvSpPr txBox="1"/>
          <p:nvPr/>
        </p:nvSpPr>
        <p:spPr>
          <a:xfrm>
            <a:off x="9670774" y="3818459"/>
            <a:ext cx="245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 Error Rate ~= 35%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="" xmlns:a16="http://schemas.microsoft.com/office/drawing/2014/main" id="{935CC9C5-90AC-4C99-902F-2BCF27FEC101}"/>
              </a:ext>
            </a:extLst>
          </p:cNvPr>
          <p:cNvSpPr/>
          <p:nvPr/>
        </p:nvSpPr>
        <p:spPr>
          <a:xfrm>
            <a:off x="8925339" y="2644368"/>
            <a:ext cx="745435" cy="281221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977C0B81-6E0D-465D-97B3-2D532777E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2"/>
          <a:stretch/>
        </p:blipFill>
        <p:spPr>
          <a:xfrm>
            <a:off x="3284544" y="3028208"/>
            <a:ext cx="5284951" cy="29788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Preliminary test results using a galvanic physical layer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1" y="1427733"/>
            <a:ext cx="8377882" cy="242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How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does noise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influence accuracy?</a:t>
            </a:r>
            <a:endParaRPr lang="en-US" sz="1200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1" y="1705550"/>
            <a:ext cx="10479267" cy="5437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BER rises </a:t>
            </a:r>
            <a:r>
              <a:rPr lang="en-US" sz="1600" b="0" dirty="0" smtClean="0"/>
              <a:t>exponentially with increasing </a:t>
            </a:r>
            <a:r>
              <a:rPr lang="en-US" sz="1600" b="0" dirty="0" smtClean="0"/>
              <a:t>noise – for a fixed distance, location, and packet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~</a:t>
            </a:r>
            <a:r>
              <a:rPr lang="en-US" sz="1600" b="0" dirty="0" smtClean="0"/>
              <a:t>200mV </a:t>
            </a:r>
            <a:r>
              <a:rPr lang="en-US" sz="1600" b="0" dirty="0" smtClean="0"/>
              <a:t>= </a:t>
            </a:r>
            <a:r>
              <a:rPr lang="en-US" sz="1600" b="0" dirty="0" smtClean="0"/>
              <a:t>max. permissible noise </a:t>
            </a:r>
            <a:r>
              <a:rPr lang="en-US" sz="1600" b="0" dirty="0" smtClean="0"/>
              <a:t>voltage </a:t>
            </a:r>
            <a:r>
              <a:rPr lang="en-US" sz="1600" b="0" dirty="0" smtClean="0"/>
              <a:t>for </a:t>
            </a:r>
            <a:r>
              <a:rPr lang="en-US" sz="1600" b="0" dirty="0" smtClean="0"/>
              <a:t>1990KHz signal (signal amplitude ~= 1.54V)</a:t>
            </a:r>
            <a:endParaRPr lang="en-US" sz="1600" b="0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60780" y="2606256"/>
            <a:ext cx="4880855" cy="3680243"/>
            <a:chOff x="6050028" y="2309559"/>
            <a:chExt cx="4880855" cy="3680243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6050028" y="5496411"/>
              <a:ext cx="4880855" cy="203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60500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6907802" y="5682025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Noise voltage (mV)</a:t>
              </a:r>
              <a:endParaRPr lang="en-US" sz="1400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952036" y="3335694"/>
            <a:ext cx="400110" cy="17646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 smtClean="0"/>
              <a:t>Bit Error Rate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235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Testing Result – Parameters that influence </a:t>
            </a:r>
            <a:r>
              <a:rPr lang="en-US" dirty="0" smtClean="0"/>
              <a:t>galvanic </a:t>
            </a:r>
            <a:r>
              <a:rPr lang="en-US" dirty="0"/>
              <a:t>accuracy</a:t>
            </a: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1" y="1367707"/>
            <a:ext cx="8377882" cy="242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How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orientation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influence accuracy? </a:t>
            </a:r>
            <a:r>
              <a:rPr lang="en-US" sz="1200" dirty="0" smtClean="0">
                <a:solidFill>
                  <a:prstClr val="white"/>
                </a:solidFill>
                <a:ea typeface="Verdana" panose="020B0604030504040204" pitchFamily="34" charset="0"/>
              </a:rPr>
              <a:t>(each series corresponds to </a:t>
            </a:r>
            <a:r>
              <a:rPr lang="en-US" sz="1200" dirty="0" smtClean="0">
                <a:solidFill>
                  <a:prstClr val="white"/>
                </a:solidFill>
                <a:ea typeface="Verdana" panose="020B0604030504040204" pitchFamily="34" charset="0"/>
              </a:rPr>
              <a:t>a unique </a:t>
            </a:r>
            <a:r>
              <a:rPr lang="en-US" sz="1200" dirty="0" smtClean="0">
                <a:solidFill>
                  <a:prstClr val="white"/>
                </a:solidFill>
                <a:ea typeface="Verdana" panose="020B0604030504040204" pitchFamily="34" charset="0"/>
              </a:rPr>
              <a:t>distance)</a:t>
            </a:r>
            <a:endParaRPr lang="en-US" sz="1200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2" y="1705550"/>
            <a:ext cx="7152856" cy="4924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For face-to-face orientation, larger distance will give more accurate transmission at least in range around 100mm</a:t>
            </a:r>
            <a:endParaRPr lang="en-US" sz="1600" b="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0123056" y="3059449"/>
            <a:ext cx="1847273" cy="1451043"/>
            <a:chOff x="10123055" y="2770909"/>
            <a:chExt cx="1847273" cy="1451043"/>
          </a:xfrm>
        </p:grpSpPr>
        <p:sp>
          <p:nvSpPr>
            <p:cNvPr id="28" name="TextBox 27"/>
            <p:cNvSpPr txBox="1"/>
            <p:nvPr/>
          </p:nvSpPr>
          <p:spPr>
            <a:xfrm>
              <a:off x="10123055" y="2770909"/>
              <a:ext cx="18472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FF7300"/>
                  </a:solidFill>
                </a:rPr>
                <a:t>-----: smaller distance (use middle as reference point) </a:t>
              </a:r>
              <a:endParaRPr lang="en-US" sz="1050" b="1" dirty="0">
                <a:solidFill>
                  <a:srgbClr val="FF73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23056" y="3644871"/>
              <a:ext cx="18472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chemeClr val="bg1">
                      <a:lumMod val="65000"/>
                    </a:schemeClr>
                  </a:solidFill>
                </a:rPr>
                <a:t>-----: larger distance (use head as reference point) </a:t>
              </a:r>
              <a:endParaRPr lang="en-US" sz="105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6065" y="2515094"/>
            <a:ext cx="5225900" cy="3763249"/>
            <a:chOff x="556064" y="2226554"/>
            <a:chExt cx="5225900" cy="3763249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57E736E7-77E4-4A73-9669-A98E4B008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477"/>
            <a:stretch/>
          </p:blipFill>
          <p:spPr>
            <a:xfrm>
              <a:off x="836101" y="2595886"/>
              <a:ext cx="4447099" cy="3158368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3256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325628" y="5500488"/>
              <a:ext cx="4456336" cy="325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6064" y="3168071"/>
              <a:ext cx="400110" cy="176461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dirty="0" smtClean="0"/>
                <a:t>Bit Error Rate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08179" y="5682026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Noise voltage (mV)</a:t>
              </a:r>
              <a:endParaRPr lang="en-US" sz="1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88429" y="2226554"/>
              <a:ext cx="34147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Face-to-Face Orientation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85164" y="2515094"/>
            <a:ext cx="4521201" cy="3763248"/>
            <a:chOff x="5985163" y="2226554"/>
            <a:chExt cx="4521201" cy="376324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r="22737"/>
            <a:stretch/>
          </p:blipFill>
          <p:spPr bwMode="auto">
            <a:xfrm>
              <a:off x="5985163" y="2595886"/>
              <a:ext cx="3879273" cy="3093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4" name="Straight Arrow Connector 53"/>
            <p:cNvCxnSpPr/>
            <p:nvPr/>
          </p:nvCxnSpPr>
          <p:spPr>
            <a:xfrm flipV="1">
              <a:off x="6050028" y="5467927"/>
              <a:ext cx="4456336" cy="4884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60500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6907802" y="5682025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Noise voltage (mV)</a:t>
              </a:r>
              <a:endParaRPr lang="en-US" sz="1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799766" y="2226554"/>
              <a:ext cx="24529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Cross Orientation</a:t>
              </a:r>
              <a:endParaRPr lang="en-US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5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=""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0" y="1367706"/>
            <a:ext cx="8769222" cy="337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How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does orientation </a:t>
            </a:r>
            <a:r>
              <a:rPr lang="en-US" dirty="0" smtClean="0">
                <a:solidFill>
                  <a:prstClr val="white"/>
                </a:solidFill>
                <a:ea typeface="Verdana" panose="020B0604030504040204" pitchFamily="34" charset="0"/>
              </a:rPr>
              <a:t>influence accuracy?</a:t>
            </a:r>
            <a:r>
              <a:rPr lang="en-US" sz="1200" dirty="0" smtClean="0">
                <a:solidFill>
                  <a:prstClr val="white"/>
                </a:solidFill>
                <a:ea typeface="Verdana" panose="020B0604030504040204" pitchFamily="34" charset="0"/>
              </a:rPr>
              <a:t>(each </a:t>
            </a:r>
            <a:r>
              <a:rPr lang="en-US" sz="1200" dirty="0">
                <a:solidFill>
                  <a:prstClr val="white"/>
                </a:solidFill>
                <a:ea typeface="Verdana" panose="020B0604030504040204" pitchFamily="34" charset="0"/>
              </a:rPr>
              <a:t>series corresponds to each </a:t>
            </a:r>
            <a:r>
              <a:rPr lang="en-US" sz="1200" dirty="0" smtClean="0">
                <a:solidFill>
                  <a:prstClr val="white"/>
                </a:solidFill>
                <a:ea typeface="Verdana" panose="020B0604030504040204" pitchFamily="34" charset="0"/>
              </a:rPr>
              <a:t>orientation)</a:t>
            </a:r>
            <a:endParaRPr lang="en-US" sz="1200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62" y="1776800"/>
            <a:ext cx="9754872" cy="2462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General trend for improved data </a:t>
            </a:r>
            <a:r>
              <a:rPr lang="en-US" sz="1600" b="0" dirty="0" err="1" smtClean="0"/>
              <a:t>transception</a:t>
            </a:r>
            <a:r>
              <a:rPr lang="en-US" sz="1600" b="0" dirty="0" smtClean="0"/>
              <a:t>: </a:t>
            </a:r>
            <a:r>
              <a:rPr lang="en-US" sz="1600" b="0" dirty="0" smtClean="0"/>
              <a:t>Parallel </a:t>
            </a:r>
            <a:r>
              <a:rPr lang="en-US" sz="1600" b="0" dirty="0" smtClean="0"/>
              <a:t>&gt; Face-to-face &gt; </a:t>
            </a:r>
            <a:r>
              <a:rPr lang="en-US" sz="1600" b="0" dirty="0" smtClean="0"/>
              <a:t>Cross</a:t>
            </a:r>
            <a:endParaRPr lang="en-US" sz="16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10188278" y="4221290"/>
            <a:ext cx="184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FF7300"/>
                </a:solidFill>
              </a:rPr>
              <a:t>-----: Face-to-Face</a:t>
            </a:r>
            <a:endParaRPr lang="en-US" sz="1050" b="1" dirty="0">
              <a:solidFill>
                <a:srgbClr val="FF73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188277" y="4498827"/>
            <a:ext cx="18472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0C8CAC"/>
                </a:solidFill>
              </a:rPr>
              <a:t>-----: Parallel</a:t>
            </a:r>
            <a:endParaRPr lang="en-US" sz="1050" b="1" dirty="0">
              <a:solidFill>
                <a:srgbClr val="0C8CAC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15813" y="2457291"/>
            <a:ext cx="5225900" cy="3763249"/>
            <a:chOff x="556065" y="2515094"/>
            <a:chExt cx="5225900" cy="3763249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F8CFBBF3-B46B-4C02-94A7-5A6023C23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" t="2543" r="23289"/>
            <a:stretch/>
          </p:blipFill>
          <p:spPr>
            <a:xfrm>
              <a:off x="868218" y="2964873"/>
              <a:ext cx="4657943" cy="3083254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556065" y="2515094"/>
              <a:ext cx="5225900" cy="3763249"/>
              <a:chOff x="556064" y="2226554"/>
              <a:chExt cx="5225900" cy="3763249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325628" y="2309559"/>
                <a:ext cx="0" cy="32234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1325628" y="5500488"/>
                <a:ext cx="4456336" cy="325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56064" y="3168071"/>
                <a:ext cx="400110" cy="1764613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Bit Error Rate</a:t>
                </a:r>
                <a:endParaRPr lang="en-US" sz="14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08179" y="5682026"/>
                <a:ext cx="20942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Noise voltage (mV)</a:t>
                </a:r>
                <a:endParaRPr lang="en-US" sz="1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403432" y="2226554"/>
                <a:ext cx="184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0188278" y="3953791"/>
            <a:ext cx="184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FFC000"/>
                </a:solidFill>
              </a:rPr>
              <a:t>-----: Cross</a:t>
            </a:r>
            <a:endParaRPr lang="en-US" sz="1050" b="1" dirty="0">
              <a:solidFill>
                <a:srgbClr val="FFC000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24162" y="106321"/>
            <a:ext cx="11268534" cy="996778"/>
          </a:xfrm>
        </p:spPr>
        <p:txBody>
          <a:bodyPr/>
          <a:lstStyle/>
          <a:p>
            <a:pPr marL="285750" indent="-285750"/>
            <a:r>
              <a:rPr lang="en-US" dirty="0" smtClean="0"/>
              <a:t>Preliminary test results using a galvanic physical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9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4162" y="1705550"/>
            <a:ext cx="11268534" cy="4278094"/>
          </a:xfrm>
        </p:spPr>
        <p:txBody>
          <a:bodyPr/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Provided SDD with a new</a:t>
            </a:r>
            <a:r>
              <a:rPr lang="en-US" dirty="0" smtClean="0"/>
              <a:t> configurable tool for assessing BAN modem </a:t>
            </a:r>
            <a:r>
              <a:rPr lang="en-US" dirty="0"/>
              <a:t>design </a:t>
            </a:r>
            <a:r>
              <a:rPr lang="en-US" dirty="0" smtClean="0"/>
              <a:t>templates and performing comparative testing of </a:t>
            </a:r>
            <a:r>
              <a:rPr lang="en-US" dirty="0" smtClean="0"/>
              <a:t>physical layer communication technologies</a:t>
            </a:r>
            <a:endParaRPr lang="en-US" dirty="0"/>
          </a:p>
          <a:p>
            <a:pPr marL="973138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ncludes code (</a:t>
            </a:r>
            <a:r>
              <a:rPr lang="en-US" dirty="0" smtClean="0"/>
              <a:t>SW in </a:t>
            </a:r>
            <a:r>
              <a:rPr lang="en-US" dirty="0" smtClean="0"/>
              <a:t>GNU radio) that is readily portable to more mature test hardware (i.e. National Instruments vs. </a:t>
            </a:r>
            <a:r>
              <a:rPr lang="en-US" dirty="0" err="1" smtClean="0"/>
              <a:t>HackOne</a:t>
            </a:r>
            <a:r>
              <a:rPr lang="en-US" dirty="0" smtClean="0"/>
              <a:t> RF)</a:t>
            </a:r>
          </a:p>
          <a:p>
            <a:pPr marL="973138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Interfaces with a saline test environment capable of mimicking a multitude of BAN communication use cases 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Begin preliminary testing that should ultimately facilitate the first “apples </a:t>
            </a:r>
            <a:r>
              <a:rPr lang="en-US" dirty="0"/>
              <a:t>to apples” </a:t>
            </a:r>
            <a:r>
              <a:rPr lang="en-US" dirty="0" smtClean="0"/>
              <a:t>comparisons </a:t>
            </a:r>
            <a:r>
              <a:rPr lang="en-US" dirty="0"/>
              <a:t>of in-house SDD physical layer communication methodologies </a:t>
            </a:r>
            <a:endParaRPr lang="en-US" dirty="0" smtClean="0"/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Documented my development and design efforts to enable support for continued system-level benchmarking after my tenure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35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</a:t>
            </a:r>
            <a:r>
              <a:rPr lang="en-US" dirty="0" smtClean="0"/>
              <a:t>project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2" y="1705550"/>
            <a:ext cx="11268534" cy="350865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Further </a:t>
            </a:r>
            <a:r>
              <a:rPr lang="en-US" b="1" dirty="0">
                <a:solidFill>
                  <a:schemeClr val="tx1"/>
                </a:solidFill>
              </a:rPr>
              <a:t>improve the assessment system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 </a:t>
            </a:r>
            <a:r>
              <a:rPr lang="en-US" dirty="0" smtClean="0"/>
              <a:t>additional </a:t>
            </a:r>
            <a:r>
              <a:rPr lang="en-US" dirty="0" smtClean="0"/>
              <a:t>modulation </a:t>
            </a:r>
            <a:r>
              <a:rPr lang="en-US" dirty="0" smtClean="0"/>
              <a:t>templates inclusive of PPM</a:t>
            </a:r>
            <a:endParaRPr lang="en-US" dirty="0" smtClean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 the high-level SDR system into FPGA language to better assess </a:t>
            </a:r>
            <a:r>
              <a:rPr lang="en-US" dirty="0" err="1" smtClean="0"/>
              <a:t>Tx</a:t>
            </a:r>
            <a:r>
              <a:rPr lang="en-US" dirty="0" smtClean="0"/>
              <a:t>/Rx efficiencies</a:t>
            </a:r>
            <a:endParaRPr lang="en-US" dirty="0" smtClean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Transition targeted design blocks to analog implementations </a:t>
            </a:r>
            <a:r>
              <a:rPr lang="en-US" dirty="0" smtClean="0"/>
              <a:t>to </a:t>
            </a:r>
            <a:r>
              <a:rPr lang="en-US" dirty="0" smtClean="0"/>
              <a:t>better mimic </a:t>
            </a:r>
            <a:r>
              <a:rPr lang="en-US" dirty="0" err="1" smtClean="0"/>
              <a:t>envisionable</a:t>
            </a:r>
            <a:r>
              <a:rPr lang="en-US" dirty="0" smtClean="0"/>
              <a:t> implant module embodiments</a:t>
            </a:r>
          </a:p>
          <a:p>
            <a:pPr lvl="2" indent="0">
              <a:buNone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more testing data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Explore full suite of developed modem formats and their impact on </a:t>
            </a:r>
            <a:r>
              <a:rPr lang="en-US" dirty="0" err="1"/>
              <a:t>Tx</a:t>
            </a:r>
            <a:r>
              <a:rPr lang="en-US" dirty="0"/>
              <a:t>/Rx accuracy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Obtain better insight on the role that distance and orientation play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Extract power efficiency metrics to shed light on design trade-offs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 smtClean="0"/>
                <a:t>Outline</a:t>
              </a:r>
              <a:r>
                <a:rPr lang="en-US" sz="2400" b="1" u="sng" dirty="0"/>
                <a:t>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245743"/>
            <a:ext cx="212512" cy="64921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=""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=""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OR</a:t>
            </a:r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Physical-layer test environment</a:t>
            </a:r>
            <a:endParaRPr lang="en-US" sz="14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1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23E8D-E2E8-4DD3-ABFA-B50628B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62" y="-31826"/>
            <a:ext cx="11268534" cy="996778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339650"/>
            <a:chOff x="8563542" y="1371600"/>
            <a:chExt cx="3323659" cy="433965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339650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 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Document findings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=""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94392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  <a:alpha val="10000"/>
            </a:schemeClr>
          </a:solidFill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 Testing Environment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592855" y="3014865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itka Text" panose="02000505000000020004" pitchFamily="2" charset="0"/>
              </a:rPr>
              <a:t>Receiver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731627" y="5191151"/>
            <a:ext cx="212512" cy="649210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H="1">
            <a:off x="1670801" y="4686334"/>
            <a:ext cx="592130" cy="364392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66580" y="2175322"/>
            <a:ext cx="277558" cy="778408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823201" y="2628488"/>
            <a:ext cx="439730" cy="288976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=""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6021364" y="4376706"/>
            <a:ext cx="153577" cy="11966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B52CF258-B457-47DD-8475-0AA991064D4F}"/>
              </a:ext>
            </a:extLst>
          </p:cNvPr>
          <p:cNvGrpSpPr/>
          <p:nvPr/>
        </p:nvGrpSpPr>
        <p:grpSpPr>
          <a:xfrm>
            <a:off x="7656403" y="2719310"/>
            <a:ext cx="882262" cy="2294005"/>
            <a:chOff x="7258519" y="2782830"/>
            <a:chExt cx="914401" cy="2223536"/>
          </a:xfrm>
          <a:solidFill>
            <a:srgbClr val="BB5F71"/>
          </a:solidFill>
        </p:grpSpPr>
        <p:pic>
          <p:nvPicPr>
            <p:cNvPr id="54" name="Graphic 41" descr="Wi-Fi">
              <a:extLst>
                <a:ext uri="{FF2B5EF4-FFF2-40B4-BE49-F238E27FC236}">
                  <a16:creationId xmlns="" xmlns:a16="http://schemas.microsoft.com/office/drawing/2014/main" id="{A0C36E83-8926-49ED-B3D0-239E7E0B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7258519" y="2917462"/>
              <a:ext cx="914400" cy="19766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AB174CD7-3ECF-41BB-96A3-8D98767F0DFE}"/>
                </a:ext>
              </a:extLst>
            </p:cNvPr>
            <p:cNvSpPr/>
            <p:nvPr/>
          </p:nvSpPr>
          <p:spPr>
            <a:xfrm>
              <a:off x="7288752" y="4726370"/>
              <a:ext cx="884167" cy="2799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="" xmlns:a16="http://schemas.microsoft.com/office/drawing/2014/main" id="{C1FA4662-21ED-4694-A5F2-997134F53224}"/>
                </a:ext>
              </a:extLst>
            </p:cNvPr>
            <p:cNvSpPr/>
            <p:nvPr/>
          </p:nvSpPr>
          <p:spPr>
            <a:xfrm>
              <a:off x="7288753" y="2782830"/>
              <a:ext cx="884167" cy="3127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Galvanic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9447CB0A-54A8-4E52-875B-60650EBC5EB1}"/>
              </a:ext>
            </a:extLst>
          </p:cNvPr>
          <p:cNvGrpSpPr/>
          <p:nvPr/>
        </p:nvGrpSpPr>
        <p:grpSpPr>
          <a:xfrm>
            <a:off x="6727096" y="2703633"/>
            <a:ext cx="914400" cy="2335027"/>
            <a:chOff x="7270349" y="2711101"/>
            <a:chExt cx="914400" cy="2335027"/>
          </a:xfrm>
        </p:grpSpPr>
        <p:pic>
          <p:nvPicPr>
            <p:cNvPr id="58" name="Graphic 7" descr="Wi-Fi">
              <a:extLst>
                <a:ext uri="{FF2B5EF4-FFF2-40B4-BE49-F238E27FC236}">
                  <a16:creationId xmlns=""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7270349" y="2917462"/>
              <a:ext cx="914400" cy="197665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CEB76AB1-DD34-4037-8B99-7D5E417F4D32}"/>
                </a:ext>
              </a:extLst>
            </p:cNvPr>
            <p:cNvSpPr/>
            <p:nvPr/>
          </p:nvSpPr>
          <p:spPr>
            <a:xfrm>
              <a:off x="7317389" y="2711101"/>
              <a:ext cx="821040" cy="329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8B4BA7CD-33F5-4ED5-867D-57C6F48B9DB1}"/>
                </a:ext>
              </a:extLst>
            </p:cNvPr>
            <p:cNvSpPr/>
            <p:nvPr/>
          </p:nvSpPr>
          <p:spPr>
            <a:xfrm>
              <a:off x="7317389" y="4716237"/>
              <a:ext cx="821040" cy="329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Acoustic</a:t>
              </a: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-114"/>
          <a:stretch/>
        </p:blipFill>
        <p:spPr bwMode="auto">
          <a:xfrm>
            <a:off x="2297343" y="2294750"/>
            <a:ext cx="844651" cy="40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31" b="3871"/>
          <a:stretch/>
        </p:blipFill>
        <p:spPr bwMode="auto">
          <a:xfrm>
            <a:off x="2294474" y="4483457"/>
            <a:ext cx="850388" cy="39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5"/>
          <a:stretch/>
        </p:blipFill>
        <p:spPr bwMode="auto">
          <a:xfrm>
            <a:off x="4422180" y="2267334"/>
            <a:ext cx="921181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78" b="10261"/>
          <a:stretch/>
        </p:blipFill>
        <p:spPr bwMode="auto">
          <a:xfrm>
            <a:off x="4402557" y="4452941"/>
            <a:ext cx="935890" cy="35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7428388" y="3679924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Analog</a:t>
            </a:r>
          </a:p>
        </p:txBody>
      </p:sp>
      <p:cxnSp>
        <p:nvCxnSpPr>
          <p:cNvPr id="47" name="Straight Connector 46"/>
          <p:cNvCxnSpPr>
            <a:cxnSpLocks/>
          </p:cNvCxnSpPr>
          <p:nvPr/>
        </p:nvCxnSpPr>
        <p:spPr>
          <a:xfrm flipH="1">
            <a:off x="3821430" y="1280160"/>
            <a:ext cx="11430" cy="526584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975601" y="16040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23BF7E90-685E-4D93-8621-DB8FE42A9137}"/>
              </a:ext>
            </a:extLst>
          </p:cNvPr>
          <p:cNvSpPr txBox="1"/>
          <p:nvPr/>
        </p:nvSpPr>
        <p:spPr>
          <a:xfrm>
            <a:off x="152082" y="5803582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717E014B-1D25-4233-B0D0-90076F245A4F}"/>
              </a:ext>
            </a:extLst>
          </p:cNvPr>
          <p:cNvSpPr txBox="1"/>
          <p:nvPr/>
        </p:nvSpPr>
        <p:spPr>
          <a:xfrm>
            <a:off x="152082" y="184086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5310" y="173421"/>
            <a:ext cx="1507891" cy="425669"/>
          </a:xfrm>
          <a:prstGeom prst="rect">
            <a:avLst/>
          </a:prstGeom>
          <a:solidFill>
            <a:srgbClr val="F42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315308" y="1327931"/>
            <a:ext cx="3928976" cy="48303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322746" y="1331530"/>
            <a:ext cx="2407979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Packet Encoder/Decoder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Develop library of SW-defined radio modems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572325" y="1720044"/>
            <a:ext cx="3454060" cy="789960"/>
          </a:xfrm>
        </p:spPr>
        <p:txBody>
          <a:bodyPr/>
          <a:lstStyle/>
          <a:p>
            <a:pPr marL="0" lvl="2" indent="0">
              <a:buNone/>
            </a:pPr>
            <a:r>
              <a:rPr lang="en-US" sz="1600" dirty="0" smtClean="0"/>
              <a:t>A translator between </a:t>
            </a:r>
            <a:r>
              <a:rPr lang="en-US" sz="1600" dirty="0"/>
              <a:t>human language and computer language</a:t>
            </a:r>
            <a:endParaRPr lang="en-US" sz="1400" i="1" dirty="0"/>
          </a:p>
          <a:p>
            <a:pPr marL="0" lvl="2" indent="0">
              <a:buNone/>
            </a:pPr>
            <a:r>
              <a:rPr lang="en-US" sz="1600" i="1" dirty="0"/>
              <a:t>    </a:t>
            </a:r>
            <a:r>
              <a:rPr lang="en-US" sz="1400" i="1" dirty="0"/>
              <a:t>text </a:t>
            </a:r>
            <a:r>
              <a:rPr lang="en-US" sz="1400" i="1" dirty="0">
                <a:sym typeface="Wingdings" panose="05000000000000000000" pitchFamily="2" charset="2"/>
              </a:rPr>
              <a:t>  binary digits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8550212" y="1330006"/>
            <a:ext cx="3374015" cy="48282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8550213" y="1330005"/>
            <a:ext cx="3156286" cy="262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Interface to Transmitter/Receiver</a:t>
            </a:r>
          </a:p>
        </p:txBody>
      </p:sp>
      <p:sp>
        <p:nvSpPr>
          <p:cNvPr id="98" name="Content Placeholder 2"/>
          <p:cNvSpPr txBox="1">
            <a:spLocks/>
          </p:cNvSpPr>
          <p:nvPr/>
        </p:nvSpPr>
        <p:spPr bwMode="gray">
          <a:xfrm>
            <a:off x="8822791" y="1735186"/>
            <a:ext cx="2959375" cy="70631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7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1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marL="0" lvl="2" indent="0">
              <a:buNone/>
            </a:pPr>
            <a:r>
              <a:rPr lang="en-US" sz="1600" dirty="0"/>
              <a:t>Tell the transmitter/receiver how I want to send/receive the modulated signal</a:t>
            </a:r>
            <a:endParaRPr lang="en-US" sz="1400" i="1" dirty="0"/>
          </a:p>
        </p:txBody>
      </p:sp>
      <p:sp>
        <p:nvSpPr>
          <p:cNvPr id="41" name="Rectangle 40"/>
          <p:cNvSpPr/>
          <p:nvPr/>
        </p:nvSpPr>
        <p:spPr bwMode="gray">
          <a:xfrm>
            <a:off x="4547422" y="1323569"/>
            <a:ext cx="3683886" cy="48346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4545370" y="1324439"/>
            <a:ext cx="3074895" cy="255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Signal Modulation/Demodulation</a:t>
            </a:r>
          </a:p>
        </p:txBody>
      </p:sp>
      <p:sp>
        <p:nvSpPr>
          <p:cNvPr id="97" name="Content Placeholder 2"/>
          <p:cNvSpPr txBox="1">
            <a:spLocks/>
          </p:cNvSpPr>
          <p:nvPr/>
        </p:nvSpPr>
        <p:spPr bwMode="gray">
          <a:xfrm>
            <a:off x="4801329" y="1739980"/>
            <a:ext cx="3253134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7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1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marL="0" lvl="2" indent="0">
              <a:buNone/>
            </a:pPr>
            <a:r>
              <a:rPr lang="en-US" sz="1600" dirty="0" smtClean="0"/>
              <a:t>A translator between </a:t>
            </a:r>
            <a:r>
              <a:rPr lang="en-US" sz="1600" dirty="0"/>
              <a:t>computer language and physical world language </a:t>
            </a:r>
          </a:p>
          <a:p>
            <a:pPr marL="0" lvl="2" indent="0">
              <a:buNone/>
            </a:pPr>
            <a:r>
              <a:rPr lang="en-US" sz="1600" i="1" dirty="0"/>
              <a:t>    </a:t>
            </a:r>
            <a:r>
              <a:rPr lang="en-US" sz="1400" i="1" dirty="0"/>
              <a:t>binary digits </a:t>
            </a:r>
            <a:r>
              <a:rPr lang="en-US" sz="1400" i="1" dirty="0">
                <a:sym typeface="Wingdings" panose="05000000000000000000" pitchFamily="2" charset="2"/>
              </a:rPr>
              <a:t>  physical wave</a:t>
            </a:r>
            <a:endParaRPr lang="en-US" sz="1400" i="1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76" y="3555316"/>
            <a:ext cx="1923902" cy="1086501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grpSp>
        <p:nvGrpSpPr>
          <p:cNvPr id="14" name="Group 13"/>
          <p:cNvGrpSpPr/>
          <p:nvPr/>
        </p:nvGrpSpPr>
        <p:grpSpPr>
          <a:xfrm>
            <a:off x="512663" y="2729804"/>
            <a:ext cx="3550798" cy="3163078"/>
            <a:chOff x="717621" y="2934762"/>
            <a:chExt cx="3550798" cy="3163078"/>
          </a:xfrm>
        </p:grpSpPr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AADD507D-5637-462C-A9B0-90C8DA4B12DD}"/>
                </a:ext>
              </a:extLst>
            </p:cNvPr>
            <p:cNvGrpSpPr/>
            <p:nvPr/>
          </p:nvGrpSpPr>
          <p:grpSpPr>
            <a:xfrm>
              <a:off x="717621" y="2934762"/>
              <a:ext cx="3550798" cy="917854"/>
              <a:chOff x="696505" y="2811678"/>
              <a:chExt cx="3747287" cy="9178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="" xmlns:a16="http://schemas.microsoft.com/office/drawing/2014/main" id="{D4454CB2-0B54-45A6-BEC7-18B07C6E41CA}"/>
                  </a:ext>
                </a:extLst>
              </p:cNvPr>
              <p:cNvSpPr txBox="1"/>
              <p:nvPr/>
            </p:nvSpPr>
            <p:spPr>
              <a:xfrm>
                <a:off x="2875497" y="3360200"/>
                <a:ext cx="1568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The targeted text message</a:t>
                </a: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="" xmlns:a16="http://schemas.microsoft.com/office/drawing/2014/main" id="{DA41A6BF-B573-4523-8AA2-36E22ADEF831}"/>
                  </a:ext>
                </a:extLst>
              </p:cNvPr>
              <p:cNvSpPr/>
              <p:nvPr/>
            </p:nvSpPr>
            <p:spPr>
              <a:xfrm>
                <a:off x="748063" y="2811678"/>
                <a:ext cx="1414493" cy="472948"/>
              </a:xfrm>
              <a:prstGeom prst="flowChartProcess">
                <a:avLst/>
              </a:prstGeom>
              <a:solidFill>
                <a:srgbClr val="40404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Access code</a:t>
                </a:r>
              </a:p>
            </p:txBody>
          </p:sp>
          <p:sp>
            <p:nvSpPr>
              <p:cNvPr id="59" name="Cross 58">
                <a:extLst>
                  <a:ext uri="{FF2B5EF4-FFF2-40B4-BE49-F238E27FC236}">
                    <a16:creationId xmlns="" xmlns:a16="http://schemas.microsoft.com/office/drawing/2014/main" id="{BAE92A80-6CB3-4BCB-8449-71D0A27D96C6}"/>
                  </a:ext>
                </a:extLst>
              </p:cNvPr>
              <p:cNvSpPr/>
              <p:nvPr/>
            </p:nvSpPr>
            <p:spPr>
              <a:xfrm>
                <a:off x="2305968" y="2838636"/>
                <a:ext cx="424227" cy="419033"/>
              </a:xfrm>
              <a:prstGeom prst="plus">
                <a:avLst>
                  <a:gd name="adj" fmla="val 39977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1" name="Flowchart: Process 60">
                <a:extLst>
                  <a:ext uri="{FF2B5EF4-FFF2-40B4-BE49-F238E27FC236}">
                    <a16:creationId xmlns="" xmlns:a16="http://schemas.microsoft.com/office/drawing/2014/main" id="{EC2D39FD-6A8D-49BF-B6B1-29485A4B3EC8}"/>
                  </a:ext>
                </a:extLst>
              </p:cNvPr>
              <p:cNvSpPr/>
              <p:nvPr/>
            </p:nvSpPr>
            <p:spPr>
              <a:xfrm>
                <a:off x="2875498" y="2811678"/>
                <a:ext cx="1463289" cy="472948"/>
              </a:xfrm>
              <a:prstGeom prst="flowChartProcess">
                <a:avLst/>
              </a:prstGeom>
              <a:solidFill>
                <a:srgbClr val="FF73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‘hello</a:t>
                </a:r>
              </a:p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world’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B3E6877C-948A-49D4-81B5-7652867D1DD9}"/>
                  </a:ext>
                </a:extLst>
              </p:cNvPr>
              <p:cNvSpPr txBox="1"/>
              <p:nvPr/>
            </p:nvSpPr>
            <p:spPr>
              <a:xfrm>
                <a:off x="696505" y="3355838"/>
                <a:ext cx="1466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Code to indicate the beginning of packet</a:t>
                </a:r>
              </a:p>
            </p:txBody>
          </p:sp>
        </p:grpSp>
        <p:sp>
          <p:nvSpPr>
            <p:cNvPr id="64" name="Arrow: Up-Down 63">
              <a:extLst>
                <a:ext uri="{FF2B5EF4-FFF2-40B4-BE49-F238E27FC236}">
                  <a16:creationId xmlns="" xmlns:a16="http://schemas.microsoft.com/office/drawing/2014/main" id="{6A08639C-AF2F-4565-9ABC-8C984D10FDB8}"/>
                </a:ext>
              </a:extLst>
            </p:cNvPr>
            <p:cNvSpPr/>
            <p:nvPr/>
          </p:nvSpPr>
          <p:spPr>
            <a:xfrm>
              <a:off x="2282498" y="3718402"/>
              <a:ext cx="322010" cy="791863"/>
            </a:xfrm>
            <a:prstGeom prst="upDownArrow">
              <a:avLst/>
            </a:prstGeom>
            <a:gradFill flip="none" rotWithShape="1">
              <a:gsLst>
                <a:gs pos="61492">
                  <a:srgbClr val="59A6FF"/>
                </a:gs>
                <a:gs pos="42254">
                  <a:srgbClr val="86BEFF"/>
                </a:gs>
                <a:gs pos="200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5" y="5426522"/>
              <a:ext cx="3421894" cy="67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66476" y="4569270"/>
              <a:ext cx="1329517" cy="400110"/>
            </a:xfrm>
            <a:prstGeom prst="rect">
              <a:avLst/>
            </a:prstGeom>
            <a:solidFill>
              <a:srgbClr val="8E9295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Sitka Banner"/>
                </a:rPr>
                <a:t>10101100…001 (varies)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81151" y="4309274"/>
              <a:ext cx="1386560" cy="8617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Sitka Banner"/>
                </a:rPr>
                <a:t>01001000 01100101 01101100 01101100 01101111 01110111 01101111 01110010 01101100 01100100</a:t>
              </a:r>
            </a:p>
          </p:txBody>
        </p:sp>
        <p:sp>
          <p:nvSpPr>
            <p:cNvPr id="6" name="Right Brace 5"/>
            <p:cNvSpPr/>
            <p:nvPr/>
          </p:nvSpPr>
          <p:spPr>
            <a:xfrm rot="16200000">
              <a:off x="3243455" y="4493747"/>
              <a:ext cx="293387" cy="1563204"/>
            </a:xfrm>
            <a:prstGeom prst="rightBrace">
              <a:avLst/>
            </a:prstGeom>
            <a:ln w="19050">
              <a:solidFill>
                <a:srgbClr val="FFC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Brace 36"/>
            <p:cNvSpPr/>
            <p:nvPr/>
          </p:nvSpPr>
          <p:spPr>
            <a:xfrm rot="16200000">
              <a:off x="1374132" y="4151184"/>
              <a:ext cx="633526" cy="1827226"/>
            </a:xfrm>
            <a:prstGeom prst="rightBrace">
              <a:avLst/>
            </a:prstGeom>
            <a:ln w="19050">
              <a:solidFill>
                <a:srgbClr val="8E929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Arrow: Up-Down 70">
            <a:extLst>
              <a:ext uri="{FF2B5EF4-FFF2-40B4-BE49-F238E27FC236}">
                <a16:creationId xmlns="" xmlns:a16="http://schemas.microsoft.com/office/drawing/2014/main" id="{ED1AD315-CB51-44FD-8767-93AEE26DBA06}"/>
              </a:ext>
            </a:extLst>
          </p:cNvPr>
          <p:cNvSpPr/>
          <p:nvPr/>
        </p:nvSpPr>
        <p:spPr>
          <a:xfrm rot="893695">
            <a:off x="5095908" y="3822088"/>
            <a:ext cx="322010" cy="975936"/>
          </a:xfrm>
          <a:prstGeom prst="upDownArrow">
            <a:avLst>
              <a:gd name="adj1" fmla="val 50000"/>
              <a:gd name="adj2" fmla="val 63947"/>
            </a:avLst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64" y="2961720"/>
            <a:ext cx="3421894" cy="6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rrow: Up-Down 70">
            <a:extLst>
              <a:ext uri="{FF2B5EF4-FFF2-40B4-BE49-F238E27FC236}">
                <a16:creationId xmlns="" xmlns:a16="http://schemas.microsoft.com/office/drawing/2014/main" id="{ED1AD315-CB51-44FD-8767-93AEE26DBA06}"/>
              </a:ext>
            </a:extLst>
          </p:cNvPr>
          <p:cNvSpPr/>
          <p:nvPr/>
        </p:nvSpPr>
        <p:spPr>
          <a:xfrm rot="20502355">
            <a:off x="6542346" y="3823915"/>
            <a:ext cx="322010" cy="971214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Arrow: Up-Down 70">
            <a:extLst>
              <a:ext uri="{FF2B5EF4-FFF2-40B4-BE49-F238E27FC236}">
                <a16:creationId xmlns="" xmlns:a16="http://schemas.microsoft.com/office/drawing/2014/main" id="{ED1AD315-CB51-44FD-8767-93AEE26DBA06}"/>
              </a:ext>
            </a:extLst>
          </p:cNvPr>
          <p:cNvSpPr/>
          <p:nvPr/>
        </p:nvSpPr>
        <p:spPr>
          <a:xfrm>
            <a:off x="5808724" y="3853206"/>
            <a:ext cx="322010" cy="945234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7264" y="4960378"/>
            <a:ext cx="958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ASK:</a:t>
            </a:r>
          </a:p>
          <a:p>
            <a:r>
              <a:rPr lang="en-US" sz="1200" b="1" dirty="0">
                <a:latin typeface="Sitka Banner"/>
              </a:rPr>
              <a:t>Amplitude</a:t>
            </a:r>
            <a:r>
              <a:rPr lang="en-US" sz="1200" dirty="0">
                <a:latin typeface="Sitka Banner"/>
              </a:rPr>
              <a:t>  shift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45870" y="4969379"/>
            <a:ext cx="964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FSK:</a:t>
            </a:r>
          </a:p>
          <a:p>
            <a:r>
              <a:rPr lang="en-US" sz="1200" b="1" dirty="0">
                <a:latin typeface="Sitka Banner"/>
              </a:rPr>
              <a:t>Frequency</a:t>
            </a:r>
            <a:r>
              <a:rPr lang="en-US" sz="1200" dirty="0">
                <a:latin typeface="Sitka Banner"/>
              </a:rPr>
              <a:t> shift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10516" y="4969380"/>
            <a:ext cx="937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PSK:</a:t>
            </a:r>
          </a:p>
          <a:p>
            <a:r>
              <a:rPr lang="en-US" sz="1200" b="1" dirty="0">
                <a:latin typeface="Sitka Banner"/>
              </a:rPr>
              <a:t>Phase</a:t>
            </a:r>
            <a:r>
              <a:rPr lang="en-US" sz="1200" dirty="0">
                <a:latin typeface="Sitka Banner"/>
              </a:rPr>
              <a:t> </a:t>
            </a:r>
          </a:p>
          <a:p>
            <a:r>
              <a:rPr lang="en-US" sz="1200" dirty="0">
                <a:latin typeface="Sitka Banner"/>
              </a:rPr>
              <a:t>shift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7264" y="4969903"/>
            <a:ext cx="2710221" cy="998988"/>
          </a:xfrm>
          <a:prstGeom prst="rect">
            <a:avLst/>
          </a:prstGeom>
          <a:noFill/>
          <a:ln w="25400" cmpd="thickThin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5667183" y="5886834"/>
            <a:ext cx="739149" cy="493740"/>
          </a:xfrm>
          <a:prstGeom prst="notched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186027" y="5188578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4B3D2C14-DE7E-403F-A567-F743CD52B2D0}"/>
              </a:ext>
            </a:extLst>
          </p:cNvPr>
          <p:cNvSpPr/>
          <p:nvPr/>
        </p:nvSpPr>
        <p:spPr>
          <a:xfrm>
            <a:off x="528429" y="5176602"/>
            <a:ext cx="3488916" cy="7924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="" xmlns:a16="http://schemas.microsoft.com/office/drawing/2014/main" id="{6A73EB50-043C-4540-AF9C-19DEEA294074}"/>
              </a:ext>
            </a:extLst>
          </p:cNvPr>
          <p:cNvSpPr/>
          <p:nvPr/>
        </p:nvSpPr>
        <p:spPr>
          <a:xfrm>
            <a:off x="4653595" y="2889807"/>
            <a:ext cx="3488916" cy="7924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B93E69D-50DB-40CA-B426-EB59BDADCCB6}"/>
              </a:ext>
            </a:extLst>
          </p:cNvPr>
          <p:cNvSpPr txBox="1"/>
          <p:nvPr/>
        </p:nvSpPr>
        <p:spPr>
          <a:xfrm>
            <a:off x="7397485" y="4890628"/>
            <a:ext cx="851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itka Banner"/>
              </a:rPr>
              <a:t>…</a:t>
            </a:r>
            <a:endParaRPr lang="en-US" sz="4400" dirty="0">
              <a:latin typeface="Sitka Banner"/>
            </a:endParaRPr>
          </a:p>
        </p:txBody>
      </p:sp>
      <p:sp>
        <p:nvSpPr>
          <p:cNvPr id="55" name="Arrow: Up-Down 70">
            <a:extLst>
              <a:ext uri="{FF2B5EF4-FFF2-40B4-BE49-F238E27FC236}">
                <a16:creationId xmlns="" xmlns:a16="http://schemas.microsoft.com/office/drawing/2014/main" id="{85C81632-58B7-4A19-92F1-A20461E1CE3D}"/>
              </a:ext>
            </a:extLst>
          </p:cNvPr>
          <p:cNvSpPr/>
          <p:nvPr/>
        </p:nvSpPr>
        <p:spPr>
          <a:xfrm rot="19828273">
            <a:off x="7336876" y="3786181"/>
            <a:ext cx="322010" cy="1079285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673366" y="3682267"/>
            <a:ext cx="1033327" cy="1494335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Right 45">
            <a:extLst>
              <a:ext uri="{FF2B5EF4-FFF2-40B4-BE49-F238E27FC236}">
                <a16:creationId xmlns="" xmlns:a16="http://schemas.microsoft.com/office/drawing/2014/main" id="{1EBAC2DF-8DBA-4157-908D-CB8F57AE1BBE}"/>
              </a:ext>
            </a:extLst>
          </p:cNvPr>
          <p:cNvSpPr/>
          <p:nvPr/>
        </p:nvSpPr>
        <p:spPr>
          <a:xfrm>
            <a:off x="4246281" y="1785294"/>
            <a:ext cx="477132" cy="518146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6281" y="1898650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Tx</a:t>
            </a:r>
            <a:endParaRPr lang="en-US" sz="1200" dirty="0"/>
          </a:p>
        </p:txBody>
      </p:sp>
      <p:sp>
        <p:nvSpPr>
          <p:cNvPr id="57" name="Arrow: Right 45">
            <a:extLst>
              <a:ext uri="{FF2B5EF4-FFF2-40B4-BE49-F238E27FC236}">
                <a16:creationId xmlns="" xmlns:a16="http://schemas.microsoft.com/office/drawing/2014/main" id="{1EBAC2DF-8DBA-4157-908D-CB8F57AE1BBE}"/>
              </a:ext>
            </a:extLst>
          </p:cNvPr>
          <p:cNvSpPr/>
          <p:nvPr/>
        </p:nvSpPr>
        <p:spPr>
          <a:xfrm>
            <a:off x="8233055" y="1792511"/>
            <a:ext cx="477132" cy="518146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33055" y="1905867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Tx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8221783" y="1902056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Rx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4235780" y="1898649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Rx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4687579" y="4969974"/>
            <a:ext cx="3421579" cy="998988"/>
          </a:xfrm>
          <a:prstGeom prst="rect">
            <a:avLst/>
          </a:prstGeom>
          <a:noFill/>
          <a:ln w="25400" cmpd="thickThin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8109158" y="4535203"/>
            <a:ext cx="1434892" cy="912590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9" grpId="0" animBg="1"/>
      <p:bldP spid="40" grpId="0" animBg="1"/>
      <p:bldP spid="7" grpId="0"/>
      <p:bldP spid="44" grpId="0"/>
      <p:bldP spid="45" grpId="0"/>
      <p:bldP spid="8" grpId="0" animBg="1"/>
      <p:bldP spid="10" grpId="0" animBg="1"/>
      <p:bldP spid="12" grpId="0" animBg="1"/>
      <p:bldP spid="49" grpId="0" animBg="1"/>
      <p:bldP spid="50" grpId="0"/>
      <p:bldP spid="55" grpId="0" animBg="1"/>
      <p:bldP spid="51" grpId="0" animBg="1"/>
      <p:bldP spid="19" grpId="0"/>
      <p:bldP spid="57" grpId="0" animBg="1"/>
      <p:bldP spid="60" grpId="0"/>
      <p:bldP spid="65" grpId="0"/>
      <p:bldP spid="66" grpId="0"/>
      <p:bldP spid="67" grpId="0" animBg="1"/>
      <p:bldP spid="6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4993" y="211389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ASK</a:t>
            </a:r>
            <a:r>
              <a:rPr lang="en-US" dirty="0"/>
              <a:t>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64993" y="211389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FSK</a:t>
            </a:r>
            <a:r>
              <a:rPr lang="en-US" dirty="0"/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50412" y="211384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PSK</a:t>
            </a:r>
            <a:r>
              <a:rPr lang="en-US" dirty="0"/>
              <a:t> 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4369057" y="1344230"/>
            <a:ext cx="3504051" cy="453946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6231" y="4392074"/>
            <a:ext cx="32839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Frequency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Good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complex design than ASK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Rectangle 40"/>
          <p:cNvSpPr/>
          <p:nvPr/>
        </p:nvSpPr>
        <p:spPr bwMode="gray">
          <a:xfrm>
            <a:off x="8171389" y="1344230"/>
            <a:ext cx="3504052" cy="4539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401295" y="1571772"/>
            <a:ext cx="3166670" cy="2692879"/>
            <a:chOff x="4689985" y="1411181"/>
            <a:chExt cx="3166670" cy="26928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3434" t="6480" b="54009"/>
            <a:stretch/>
          </p:blipFill>
          <p:spPr>
            <a:xfrm>
              <a:off x="4689985" y="2912174"/>
              <a:ext cx="3166669" cy="1191886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4689987" y="1411181"/>
              <a:ext cx="3166668" cy="1249532"/>
              <a:chOff x="4689987" y="1411181"/>
              <a:chExt cx="3166668" cy="124953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/>
              <a:srcRect l="3434" t="54162"/>
              <a:stretch/>
            </p:blipFill>
            <p:spPr>
              <a:xfrm>
                <a:off x="4689987" y="1530096"/>
                <a:ext cx="3166668" cy="1130617"/>
              </a:xfrm>
              <a:prstGeom prst="rect">
                <a:avLst/>
              </a:prstGeom>
            </p:spPr>
          </p:pic>
          <p:cxnSp>
            <p:nvCxnSpPr>
              <p:cNvPr id="22" name="Straight Connector 21"/>
              <p:cNvCxnSpPr/>
              <p:nvPr/>
            </p:nvCxnSpPr>
            <p:spPr>
              <a:xfrm>
                <a:off x="6331974" y="1792537"/>
                <a:ext cx="1026919" cy="8160"/>
              </a:xfrm>
              <a:prstGeom prst="line">
                <a:avLst/>
              </a:prstGeom>
              <a:ln w="28575"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190101" y="1784377"/>
                <a:ext cx="1026918" cy="816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/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7ECDFD00-FA2C-4D9F-8263-4050539891D5}"/>
                  </a:ext>
                </a:extLst>
              </p:cNvPr>
              <p:cNvSpPr txBox="1"/>
              <p:nvPr/>
            </p:nvSpPr>
            <p:spPr>
              <a:xfrm>
                <a:off x="5773414" y="1411181"/>
                <a:ext cx="23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7ECDFD00-FA2C-4D9F-8263-4050539891D5}"/>
                  </a:ext>
                </a:extLst>
              </p:cNvPr>
              <p:cNvSpPr txBox="1"/>
              <p:nvPr/>
            </p:nvSpPr>
            <p:spPr>
              <a:xfrm>
                <a:off x="6613652" y="1411354"/>
                <a:ext cx="23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C000"/>
                    </a:solidFill>
                  </a:rPr>
                  <a:t>1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401297" y="4393061"/>
            <a:ext cx="3283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Phase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Good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Slightly more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complex design than FSK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Power Consumption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 bwMode="gray">
          <a:xfrm>
            <a:off x="575970" y="1344230"/>
            <a:ext cx="3504052" cy="4539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6009" y="4392074"/>
            <a:ext cx="328397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Amplitude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Less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Simple design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3898" r="10163" b="64162"/>
          <a:stretch/>
        </p:blipFill>
        <p:spPr bwMode="auto">
          <a:xfrm>
            <a:off x="805512" y="1690008"/>
            <a:ext cx="3044968" cy="114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ECDFD00-FA2C-4D9F-8263-4050539891D5}"/>
              </a:ext>
            </a:extLst>
          </p:cNvPr>
          <p:cNvSpPr txBox="1"/>
          <p:nvPr/>
        </p:nvSpPr>
        <p:spPr>
          <a:xfrm>
            <a:off x="3116406" y="1864809"/>
            <a:ext cx="2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ECDFD00-FA2C-4D9F-8263-4050539891D5}"/>
              </a:ext>
            </a:extLst>
          </p:cNvPr>
          <p:cNvSpPr txBox="1"/>
          <p:nvPr/>
        </p:nvSpPr>
        <p:spPr>
          <a:xfrm>
            <a:off x="2097747" y="1864808"/>
            <a:ext cx="2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5" name="Notched Right Arrow 34"/>
          <p:cNvSpPr/>
          <p:nvPr/>
        </p:nvSpPr>
        <p:spPr>
          <a:xfrm>
            <a:off x="5740424" y="5784914"/>
            <a:ext cx="871344" cy="542969"/>
          </a:xfrm>
          <a:prstGeom prst="notched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46203" r="5488" b="3300"/>
          <a:stretch/>
        </p:blipFill>
        <p:spPr bwMode="auto">
          <a:xfrm>
            <a:off x="807863" y="3129915"/>
            <a:ext cx="3044968" cy="119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5"/>
          <a:srcRect l="4865" t="49959" r="32074" b="4051"/>
          <a:stretch/>
        </p:blipFill>
        <p:spPr>
          <a:xfrm>
            <a:off x="4551871" y="3101340"/>
            <a:ext cx="2905286" cy="119188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3B3654ED-2E8A-45BC-9844-072F9F6C0E2E}"/>
              </a:ext>
            </a:extLst>
          </p:cNvPr>
          <p:cNvGrpSpPr/>
          <p:nvPr/>
        </p:nvGrpSpPr>
        <p:grpSpPr>
          <a:xfrm>
            <a:off x="4624620" y="1637064"/>
            <a:ext cx="2834640" cy="2167969"/>
            <a:chOff x="3455981" y="1817999"/>
            <a:chExt cx="5336376" cy="3531710"/>
          </a:xfrm>
        </p:grpSpPr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5"/>
            <a:srcRect l="4760" t="4770" r="8923" b="58149"/>
            <a:stretch/>
          </p:blipFill>
          <p:spPr>
            <a:xfrm>
              <a:off x="3455981" y="1920870"/>
              <a:ext cx="5336376" cy="18418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7ECDFD00-FA2C-4D9F-8263-4050539891D5}"/>
                </a:ext>
              </a:extLst>
            </p:cNvPr>
            <p:cNvSpPr txBox="1"/>
            <p:nvPr/>
          </p:nvSpPr>
          <p:spPr>
            <a:xfrm>
              <a:off x="4675030" y="1817999"/>
              <a:ext cx="437883" cy="752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8CD6622C-4BD8-46FD-9E95-2A7414A3863C}"/>
                </a:ext>
              </a:extLst>
            </p:cNvPr>
            <p:cNvSpPr txBox="1"/>
            <p:nvPr/>
          </p:nvSpPr>
          <p:spPr>
            <a:xfrm>
              <a:off x="5719292" y="1817999"/>
              <a:ext cx="315534" cy="752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C000"/>
                  </a:solidFill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51EE8996-70E4-41C2-9238-A18C305EEB3D}"/>
                </a:ext>
              </a:extLst>
            </p:cNvPr>
            <p:cNvSpPr/>
            <p:nvPr/>
          </p:nvSpPr>
          <p:spPr>
            <a:xfrm>
              <a:off x="5719293" y="4072427"/>
              <a:ext cx="283334" cy="126856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1268F29E-BBA1-4AC6-8F2E-542A49753886}"/>
                </a:ext>
              </a:extLst>
            </p:cNvPr>
            <p:cNvSpPr/>
            <p:nvPr/>
          </p:nvSpPr>
          <p:spPr>
            <a:xfrm>
              <a:off x="6131490" y="4081139"/>
              <a:ext cx="283334" cy="1268570"/>
            </a:xfrm>
            <a:prstGeom prst="ellipse">
              <a:avLst/>
            </a:prstGeom>
            <a:noFill/>
            <a:ln>
              <a:solidFill>
                <a:srgbClr val="FEB8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="" xmlns:a16="http://schemas.microsoft.com/office/drawing/2014/main" id="{D9A19C7C-E0C6-4620-B627-0BAE98AF7561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H="1" flipV="1">
              <a:off x="4893972" y="2570070"/>
              <a:ext cx="966989" cy="1502357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="" xmlns:a16="http://schemas.microsoft.com/office/drawing/2014/main" id="{B99B5C21-10C1-4C13-A188-47E0C4CAD12C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6002627" y="2570070"/>
              <a:ext cx="270531" cy="1511069"/>
            </a:xfrm>
            <a:prstGeom prst="straightConnector1">
              <a:avLst/>
            </a:prstGeom>
            <a:ln w="31750">
              <a:solidFill>
                <a:srgbClr val="FEB85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256412" y="1369408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Domain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01805" y="1357170"/>
            <a:ext cx="2365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Constellation Domain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64386" y="2861978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84919" y="2816369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910694" y="2768740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340" y="5915663"/>
            <a:ext cx="339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-------------------------  binary digits 1,0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itka Banner"/>
              </a:rPr>
              <a:t>-------------------------  modulated signal</a:t>
            </a:r>
          </a:p>
        </p:txBody>
      </p:sp>
      <p:sp>
        <p:nvSpPr>
          <p:cNvPr id="40" name="TextBox 39">
            <a:extLst/>
          </p:cNvPr>
          <p:cNvSpPr txBox="1"/>
          <p:nvPr/>
        </p:nvSpPr>
        <p:spPr>
          <a:xfrm>
            <a:off x="5333046" y="3688459"/>
            <a:ext cx="657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B050"/>
                </a:solidFill>
              </a:rPr>
              <a:t>25KHz</a:t>
            </a:r>
          </a:p>
        </p:txBody>
      </p:sp>
      <p:sp>
        <p:nvSpPr>
          <p:cNvPr id="43" name="TextBox 42">
            <a:extLst/>
          </p:cNvPr>
          <p:cNvSpPr txBox="1"/>
          <p:nvPr/>
        </p:nvSpPr>
        <p:spPr>
          <a:xfrm>
            <a:off x="6108218" y="3685091"/>
            <a:ext cx="634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EB857"/>
                </a:solidFill>
              </a:rPr>
              <a:t>35KHz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D37F598-D3F6-4E97-95B3-BC7F3317B784}"/>
              </a:ext>
            </a:extLst>
          </p:cNvPr>
          <p:cNvSpPr txBox="1"/>
          <p:nvPr/>
        </p:nvSpPr>
        <p:spPr>
          <a:xfrm>
            <a:off x="4984919" y="1364886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Domain</a:t>
            </a:r>
          </a:p>
        </p:txBody>
      </p:sp>
    </p:spTree>
    <p:extLst>
      <p:ext uri="{BB962C8B-B14F-4D97-AF65-F5344CB8AC3E}">
        <p14:creationId xmlns:p14="http://schemas.microsoft.com/office/powerpoint/2010/main" val="4065592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00760B8C-CEA2-4DD5-8721-C9F88534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 (TX)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0A89E599-5FDB-4D0E-B1E6-ED4CCB1B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6" y="3305107"/>
            <a:ext cx="941282" cy="30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A3683A8-467B-4FBA-9A3B-2FD7E0B83080}"/>
              </a:ext>
            </a:extLst>
          </p:cNvPr>
          <p:cNvCxnSpPr>
            <a:cxnSpLocks/>
          </p:cNvCxnSpPr>
          <p:nvPr/>
        </p:nvCxnSpPr>
        <p:spPr>
          <a:xfrm>
            <a:off x="1185567" y="3469469"/>
            <a:ext cx="504496" cy="0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1FF1D23-8452-4DD9-803C-1FE6AC918DE7}"/>
              </a:ext>
            </a:extLst>
          </p:cNvPr>
          <p:cNvSpPr/>
          <p:nvPr/>
        </p:nvSpPr>
        <p:spPr>
          <a:xfrm>
            <a:off x="113512" y="3305107"/>
            <a:ext cx="1576551" cy="371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85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Deeper </a:t>
            </a:r>
            <a:r>
              <a:rPr lang="en-US" dirty="0"/>
              <a:t>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15" y="2876853"/>
            <a:ext cx="853218" cy="8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tronik_BIOTRONIK-BLUE">
  <a:themeElements>
    <a:clrScheme name="Biotronic (Biotronic Blue)">
      <a:dk1>
        <a:srgbClr val="00234C"/>
      </a:dk1>
      <a:lt1>
        <a:sysClr val="window" lastClr="FFFFFF"/>
      </a:lt1>
      <a:dk2>
        <a:srgbClr val="000000"/>
      </a:dk2>
      <a:lt2>
        <a:srgbClr val="666666"/>
      </a:lt2>
      <a:accent1>
        <a:srgbClr val="00234C"/>
      </a:accent1>
      <a:accent2>
        <a:srgbClr val="587992"/>
      </a:accent2>
      <a:accent3>
        <a:srgbClr val="8E9295"/>
      </a:accent3>
      <a:accent4>
        <a:srgbClr val="C3DCE0"/>
      </a:accent4>
      <a:accent5>
        <a:srgbClr val="7CB2BB"/>
      </a:accent5>
      <a:accent6>
        <a:srgbClr val="A3C9CF"/>
      </a:accent6>
      <a:hlink>
        <a:srgbClr val="00234C"/>
      </a:hlink>
      <a:folHlink>
        <a:srgbClr val="808080"/>
      </a:folHlink>
    </a:clrScheme>
    <a:fontScheme name="Biotronik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Diagrammfarbe1">
      <a:srgbClr val="00234C"/>
    </a:custClr>
    <a:custClr name="Diagrammfarbe2">
      <a:srgbClr val="587992"/>
    </a:custClr>
    <a:custClr name="Diagrammfarbe3">
      <a:srgbClr val="8E9295"/>
    </a:custClr>
    <a:custClr name="Diagrammfarbe4">
      <a:srgbClr val="1C4E86"/>
    </a:custClr>
    <a:custClr name="Diagrammfarbe5">
      <a:srgbClr val="829FB4"/>
    </a:custClr>
    <a:custClr name="Diagrammfarbe6">
      <a:srgbClr val="404040"/>
    </a:custClr>
    <a:custClr name="Diagrammfarbe7">
      <a:srgbClr val="658EBF"/>
    </a:custClr>
    <a:custClr name="Diagrammfarbe8">
      <a:srgbClr val="344956"/>
    </a:custClr>
    <a:custClr name="Diagrammfarbe9">
      <a:srgbClr val="BABABA"/>
    </a:custClr>
    <a:custClr name="Platzhalter">
      <a:srgbClr val="FFFFFF"/>
    </a:custClr>
    <a:custClr name="Blue">
      <a:srgbClr val="00209F"/>
    </a:custClr>
    <a:custClr name="Azure">
      <a:srgbClr val="00A7D8"/>
    </a:custClr>
    <a:custClr name="Patrol">
      <a:srgbClr val="0C8CAC"/>
    </a:custClr>
    <a:custClr name="SeaGreen">
      <a:srgbClr val="7CB2BB"/>
    </a:custClr>
    <a:custClr name="DarkGreen">
      <a:srgbClr val="289728"/>
    </a:custClr>
    <a:custClr name="YellowGreen">
      <a:srgbClr val="B9D300"/>
    </a:custClr>
    <a:custClr name="Orange">
      <a:srgbClr val="FF7300"/>
    </a:custClr>
    <a:custClr name="Red">
      <a:srgbClr val="F42941"/>
    </a:custClr>
    <a:custClr name="DarkRed">
      <a:srgbClr val="9E1B34"/>
    </a:custClr>
    <a:custClr name="Purple">
      <a:srgbClr val="970076"/>
    </a:custClr>
    <a:custClr name="Blue70">
      <a:srgbClr val="5264BB"/>
    </a:custClr>
    <a:custClr name="Azure70">
      <a:srgbClr val="51C1E3"/>
    </a:custClr>
    <a:custClr name="Patrol70">
      <a:srgbClr val="57AEC4"/>
    </a:custClr>
    <a:custClr name="SeaGreen70">
      <a:srgbClr val="A3C9CF"/>
    </a:custClr>
    <a:custClr name="DarkGreen70">
      <a:srgbClr val="67B66B"/>
    </a:custClr>
    <a:custClr name="YellowGreen70">
      <a:srgbClr val="CDE05D"/>
    </a:custClr>
    <a:custClr name="Orange70">
      <a:srgbClr val="FEB857"/>
    </a:custClr>
    <a:custClr name="Red70">
      <a:srgbClr val="F76A7A"/>
    </a:custClr>
    <a:custClr name="DarkRed70">
      <a:srgbClr val="BB5F71"/>
    </a:custClr>
    <a:custClr name="Purple70">
      <a:srgbClr val="B6509E"/>
    </a:custClr>
    <a:custClr name="Blue45">
      <a:srgbClr val="8F9BD3"/>
    </a:custClr>
    <a:custClr name="Azure45">
      <a:srgbClr val="8FD7ED"/>
    </a:custClr>
    <a:custClr name="Patrol45">
      <a:srgbClr val="92CBD9"/>
    </a:custClr>
    <a:custClr name="SeaGreen45">
      <a:srgbClr val="C3DCE0"/>
    </a:custClr>
    <a:custClr name="DarkGreen45">
      <a:srgbClr val="9DD09F"/>
    </a:custClr>
    <a:custClr name="YellowGreen45">
      <a:srgbClr val="DFEB96"/>
    </a:custClr>
    <a:custClr name="Orange45">
      <a:srgbClr val="FFD192"/>
    </a:custClr>
    <a:custClr name="Red45">
      <a:srgbClr val="FA9EA9"/>
    </a:custClr>
    <a:custClr name="DarkRed45">
      <a:srgbClr val="D398A3"/>
    </a:custClr>
    <a:custClr name="Purple45">
      <a:srgbClr val="D08EC0"/>
    </a:custClr>
    <a:custClr name="BluePurple">
      <a:srgbClr val="3A3481"/>
    </a:custClr>
    <a:custClr name="BluePurple70">
      <a:srgbClr val="7571A6"/>
    </a:custClr>
    <a:custClr name="BluePurple45">
      <a:srgbClr val="A6A3C5"/>
    </a:custClr>
  </a:custClr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9249</TotalTime>
  <Words>2038</Words>
  <Application>Microsoft Office PowerPoint</Application>
  <PresentationFormat>Custom</PresentationFormat>
  <Paragraphs>667</Paragraphs>
  <Slides>36</Slides>
  <Notes>34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Biotronik_BIOTRONIK-BLUE</vt:lpstr>
      <vt:lpstr>A Modem Testbed for Body Area Network (BAN) Communication</vt:lpstr>
      <vt:lpstr>The present cardiac rhythm management (CRM) market </vt:lpstr>
      <vt:lpstr>The value of BAN communication in CRM products </vt:lpstr>
      <vt:lpstr>Project Overview</vt:lpstr>
      <vt:lpstr>Project Overview</vt:lpstr>
      <vt:lpstr>Develop library of SW-defined radio modems</vt:lpstr>
      <vt:lpstr>PowerPoint Presentation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A Deeper Look into FSK</vt:lpstr>
      <vt:lpstr>Project Overview</vt:lpstr>
      <vt:lpstr>Project Overview</vt:lpstr>
      <vt:lpstr>Physical Testing Environment</vt:lpstr>
      <vt:lpstr>Physical Testing Environment</vt:lpstr>
      <vt:lpstr>Project Overview</vt:lpstr>
      <vt:lpstr>Project Overview</vt:lpstr>
      <vt:lpstr>Outline for testing dual-chamber use case</vt:lpstr>
      <vt:lpstr>Testing Result – Screenshot example</vt:lpstr>
      <vt:lpstr>Preliminary test results using a galvanic physical layer</vt:lpstr>
      <vt:lpstr>Testing Result – Parameters that influence galvanic accuracy</vt:lpstr>
      <vt:lpstr>Preliminary test results using a galvanic physical layer</vt:lpstr>
      <vt:lpstr>Summary</vt:lpstr>
      <vt:lpstr>Possible project extensions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Birgit</dc:creator>
  <cp:lastModifiedBy>Yifang Chen</cp:lastModifiedBy>
  <cp:revision>320</cp:revision>
  <dcterms:created xsi:type="dcterms:W3CDTF">2014-01-31T08:34:04Z</dcterms:created>
  <dcterms:modified xsi:type="dcterms:W3CDTF">2017-08-04T01:27:28Z</dcterms:modified>
  <cp:version>V01</cp:version>
</cp:coreProperties>
</file>